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73" r:id="rId2"/>
    <p:sldId id="282" r:id="rId3"/>
    <p:sldId id="284" r:id="rId4"/>
    <p:sldId id="301" r:id="rId5"/>
    <p:sldId id="331" r:id="rId6"/>
    <p:sldId id="332" r:id="rId7"/>
    <p:sldId id="343" r:id="rId8"/>
    <p:sldId id="292" r:id="rId9"/>
    <p:sldId id="330" r:id="rId10"/>
    <p:sldId id="278" r:id="rId11"/>
    <p:sldId id="346" r:id="rId12"/>
    <p:sldId id="348" r:id="rId13"/>
    <p:sldId id="349" r:id="rId14"/>
    <p:sldId id="281" r:id="rId15"/>
    <p:sldId id="310" r:id="rId16"/>
    <p:sldId id="335" r:id="rId17"/>
    <p:sldId id="336" r:id="rId18"/>
    <p:sldId id="337" r:id="rId19"/>
    <p:sldId id="295" r:id="rId20"/>
    <p:sldId id="345" r:id="rId21"/>
    <p:sldId id="344" r:id="rId22"/>
    <p:sldId id="311" r:id="rId23"/>
    <p:sldId id="317" r:id="rId24"/>
    <p:sldId id="338" r:id="rId25"/>
    <p:sldId id="340" r:id="rId26"/>
    <p:sldId id="339" r:id="rId27"/>
    <p:sldId id="333" r:id="rId28"/>
    <p:sldId id="342" r:id="rId29"/>
    <p:sldId id="341" r:id="rId30"/>
    <p:sldId id="300"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5102"/>
    <a:srgbClr val="F3FFB0"/>
    <a:srgbClr val="FFF4C4"/>
    <a:srgbClr val="E9DDB1"/>
    <a:srgbClr val="983D01"/>
    <a:srgbClr val="FCC4DE"/>
    <a:srgbClr val="FC9394"/>
    <a:srgbClr val="1CCCD8"/>
    <a:srgbClr val="39A4D8"/>
    <a:srgbClr val="C068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8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8E4D360-D6B0-DD4E-A735-2A88080B5F7E}" type="slidenum">
              <a:rPr lang="en-US"/>
              <a:pPr>
                <a:defRPr/>
              </a:pPr>
              <a:t>‹#›</a:t>
            </a:fld>
            <a:endParaRPr lang="en-US"/>
          </a:p>
        </p:txBody>
      </p:sp>
    </p:spTree>
    <p:extLst>
      <p:ext uri="{BB962C8B-B14F-4D97-AF65-F5344CB8AC3E}">
        <p14:creationId xmlns:p14="http://schemas.microsoft.com/office/powerpoint/2010/main" val="1277229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605C60C-8FB0-C04B-8C54-895A356D08F6}" type="slidenum">
              <a:rPr lang="en-US" sz="1200"/>
              <a:pPr/>
              <a:t>1</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36877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61367C3-26E3-7B45-BDCF-309ABDCF93A6}" type="slidenum">
              <a:rPr lang="en-US" sz="1200"/>
              <a:pPr/>
              <a:t>10</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403888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61367C3-26E3-7B45-BDCF-309ABDCF93A6}" type="slidenum">
              <a:rPr lang="en-US" sz="1200"/>
              <a:pPr/>
              <a:t>11</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57097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61367C3-26E3-7B45-BDCF-309ABDCF93A6}" type="slidenum">
              <a:rPr lang="en-US" sz="1200"/>
              <a:pPr/>
              <a:t>12</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82756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61367C3-26E3-7B45-BDCF-309ABDCF93A6}" type="slidenum">
              <a:rPr lang="en-US" sz="1200"/>
              <a:pPr/>
              <a:t>13</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03171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1E466F1-C0F2-4E41-A7DE-B9552CB0503A}" type="slidenum">
              <a:rPr lang="en-US" sz="1200"/>
              <a:pPr/>
              <a:t>14</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33976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4B95104-1901-8342-87BA-AD0E06A3AA6E}" type="slidenum">
              <a:rPr lang="en-US" sz="1200"/>
              <a:pPr/>
              <a:t>15</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3630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4B95104-1901-8342-87BA-AD0E06A3AA6E}" type="slidenum">
              <a:rPr lang="en-US" sz="1200"/>
              <a:pPr/>
              <a:t>16</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36303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4B95104-1901-8342-87BA-AD0E06A3AA6E}" type="slidenum">
              <a:rPr lang="en-US" sz="1200"/>
              <a:pPr/>
              <a:t>17</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36303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4B95104-1901-8342-87BA-AD0E06A3AA6E}" type="slidenum">
              <a:rPr lang="en-US" sz="1200"/>
              <a:pPr/>
              <a:t>18</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36303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8225895-2C19-C449-9767-A194D1D4D6A0}" type="slidenum">
              <a:rPr lang="en-US" sz="1200"/>
              <a:pPr/>
              <a:t>19</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0854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D9877F4-2E40-9D47-B85F-E2C43D74E8C1}" type="slidenum">
              <a:rPr lang="en-US" sz="1200"/>
              <a:pPr/>
              <a:t>2</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68972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8225895-2C19-C449-9767-A194D1D4D6A0}" type="slidenum">
              <a:rPr lang="en-US" sz="1200"/>
              <a:pPr/>
              <a:t>20</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110686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8225895-2C19-C449-9767-A194D1D4D6A0}" type="slidenum">
              <a:rPr lang="en-US" sz="1200"/>
              <a:pPr/>
              <a:t>21</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869834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5347C39-6B68-8942-9B25-7B0F76541845}" type="slidenum">
              <a:rPr lang="en-US" sz="1200"/>
              <a:pPr/>
              <a:t>22</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8023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3647C6C-D42F-4842-8299-7B978DA3BF3E}" type="slidenum">
              <a:rPr lang="en-US" sz="1200"/>
              <a:pPr/>
              <a:t>3</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5318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4E3337B-CFFD-CF47-B99E-B9A0DC15D378}" type="slidenum">
              <a:rPr lang="en-US" sz="1200"/>
              <a:pPr/>
              <a:t>4</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5803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4E3337B-CFFD-CF47-B99E-B9A0DC15D378}" type="slidenum">
              <a:rPr lang="en-US" sz="1200"/>
              <a:pPr/>
              <a:t>5</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5803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4E3337B-CFFD-CF47-B99E-B9A0DC15D378}" type="slidenum">
              <a:rPr lang="en-US" sz="1200"/>
              <a:pPr/>
              <a:t>6</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5803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D9877F4-2E40-9D47-B85F-E2C43D74E8C1}" type="slidenum">
              <a:rPr lang="en-US" sz="1200"/>
              <a:pPr/>
              <a:t>7</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47126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9A43DC52-8F54-5A45-9FCE-F7A70AFE79B2}" type="slidenum">
              <a:rPr lang="en-US" sz="1200"/>
              <a:pPr algn="r"/>
              <a:t>8</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496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9A43DC52-8F54-5A45-9FCE-F7A70AFE79B2}" type="slidenum">
              <a:rPr lang="en-US" sz="1200"/>
              <a:pPr algn="r"/>
              <a:t>9</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496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636D91-0416-6543-ABAC-104764CAA69D}" type="slidenum">
              <a:rPr lang="en-US"/>
              <a:pPr>
                <a:defRPr/>
              </a:pPr>
              <a:t>‹#›</a:t>
            </a:fld>
            <a:endParaRPr lang="en-US"/>
          </a:p>
        </p:txBody>
      </p:sp>
    </p:spTree>
    <p:extLst>
      <p:ext uri="{BB962C8B-B14F-4D97-AF65-F5344CB8AC3E}">
        <p14:creationId xmlns:p14="http://schemas.microsoft.com/office/powerpoint/2010/main" val="33196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FAF99C-571B-A948-92D7-418CD2CAAF32}" type="slidenum">
              <a:rPr lang="en-US"/>
              <a:pPr>
                <a:defRPr/>
              </a:pPr>
              <a:t>‹#›</a:t>
            </a:fld>
            <a:endParaRPr lang="en-US"/>
          </a:p>
        </p:txBody>
      </p:sp>
    </p:spTree>
    <p:extLst>
      <p:ext uri="{BB962C8B-B14F-4D97-AF65-F5344CB8AC3E}">
        <p14:creationId xmlns:p14="http://schemas.microsoft.com/office/powerpoint/2010/main" val="413475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4E440-FC29-E34C-BBA4-8534212A8C9E}" type="slidenum">
              <a:rPr lang="en-US"/>
              <a:pPr>
                <a:defRPr/>
              </a:pPr>
              <a:t>‹#›</a:t>
            </a:fld>
            <a:endParaRPr lang="en-US"/>
          </a:p>
        </p:txBody>
      </p:sp>
    </p:spTree>
    <p:extLst>
      <p:ext uri="{BB962C8B-B14F-4D97-AF65-F5344CB8AC3E}">
        <p14:creationId xmlns:p14="http://schemas.microsoft.com/office/powerpoint/2010/main" val="2517425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E75AAD-51B6-EF4E-ACE6-E2E650E2845E}" type="slidenum">
              <a:rPr lang="en-US"/>
              <a:pPr>
                <a:defRPr/>
              </a:pPr>
              <a:t>‹#›</a:t>
            </a:fld>
            <a:endParaRPr lang="en-US"/>
          </a:p>
        </p:txBody>
      </p:sp>
    </p:spTree>
    <p:extLst>
      <p:ext uri="{BB962C8B-B14F-4D97-AF65-F5344CB8AC3E}">
        <p14:creationId xmlns:p14="http://schemas.microsoft.com/office/powerpoint/2010/main" val="69937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A749B2E-4549-454B-AA2D-649B34C08239}" type="slidenum">
              <a:rPr lang="en-US"/>
              <a:pPr>
                <a:defRPr/>
              </a:pPr>
              <a:t>‹#›</a:t>
            </a:fld>
            <a:endParaRPr lang="en-US"/>
          </a:p>
        </p:txBody>
      </p:sp>
    </p:spTree>
    <p:extLst>
      <p:ext uri="{BB962C8B-B14F-4D97-AF65-F5344CB8AC3E}">
        <p14:creationId xmlns:p14="http://schemas.microsoft.com/office/powerpoint/2010/main" val="226758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628AFC-CE6F-DD46-9377-9D4A9CB5D687}" type="slidenum">
              <a:rPr lang="en-US"/>
              <a:pPr>
                <a:defRPr/>
              </a:pPr>
              <a:t>‹#›</a:t>
            </a:fld>
            <a:endParaRPr lang="en-US"/>
          </a:p>
        </p:txBody>
      </p:sp>
    </p:spTree>
    <p:extLst>
      <p:ext uri="{BB962C8B-B14F-4D97-AF65-F5344CB8AC3E}">
        <p14:creationId xmlns:p14="http://schemas.microsoft.com/office/powerpoint/2010/main" val="366691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DF2A5-6D42-0241-89ED-0EE3112A82D7}" type="slidenum">
              <a:rPr lang="en-US"/>
              <a:pPr>
                <a:defRPr/>
              </a:pPr>
              <a:t>‹#›</a:t>
            </a:fld>
            <a:endParaRPr lang="en-US"/>
          </a:p>
        </p:txBody>
      </p:sp>
    </p:spTree>
    <p:extLst>
      <p:ext uri="{BB962C8B-B14F-4D97-AF65-F5344CB8AC3E}">
        <p14:creationId xmlns:p14="http://schemas.microsoft.com/office/powerpoint/2010/main" val="221903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928247-3B85-ED4B-98BE-99ADAF608E73}" type="slidenum">
              <a:rPr lang="en-US"/>
              <a:pPr>
                <a:defRPr/>
              </a:pPr>
              <a:t>‹#›</a:t>
            </a:fld>
            <a:endParaRPr lang="en-US"/>
          </a:p>
        </p:txBody>
      </p:sp>
    </p:spTree>
    <p:extLst>
      <p:ext uri="{BB962C8B-B14F-4D97-AF65-F5344CB8AC3E}">
        <p14:creationId xmlns:p14="http://schemas.microsoft.com/office/powerpoint/2010/main" val="274119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BA3214-219B-0A4F-B301-0AACB8B1154E}" type="slidenum">
              <a:rPr lang="en-US"/>
              <a:pPr>
                <a:defRPr/>
              </a:pPr>
              <a:t>‹#›</a:t>
            </a:fld>
            <a:endParaRPr lang="en-US"/>
          </a:p>
        </p:txBody>
      </p:sp>
    </p:spTree>
    <p:extLst>
      <p:ext uri="{BB962C8B-B14F-4D97-AF65-F5344CB8AC3E}">
        <p14:creationId xmlns:p14="http://schemas.microsoft.com/office/powerpoint/2010/main" val="404096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845537-A4F9-D144-9215-E82A7620245D}" type="slidenum">
              <a:rPr lang="en-US"/>
              <a:pPr>
                <a:defRPr/>
              </a:pPr>
              <a:t>‹#›</a:t>
            </a:fld>
            <a:endParaRPr lang="en-US"/>
          </a:p>
        </p:txBody>
      </p:sp>
    </p:spTree>
    <p:extLst>
      <p:ext uri="{BB962C8B-B14F-4D97-AF65-F5344CB8AC3E}">
        <p14:creationId xmlns:p14="http://schemas.microsoft.com/office/powerpoint/2010/main" val="331077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D5FF87-0BD4-CC49-B908-AB0748CD7631}" type="slidenum">
              <a:rPr lang="en-US"/>
              <a:pPr>
                <a:defRPr/>
              </a:pPr>
              <a:t>‹#›</a:t>
            </a:fld>
            <a:endParaRPr lang="en-US"/>
          </a:p>
        </p:txBody>
      </p:sp>
    </p:spTree>
    <p:extLst>
      <p:ext uri="{BB962C8B-B14F-4D97-AF65-F5344CB8AC3E}">
        <p14:creationId xmlns:p14="http://schemas.microsoft.com/office/powerpoint/2010/main" val="345319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EFC7D9-4F63-854F-B19F-718AEDBE3BC4}" type="slidenum">
              <a:rPr lang="en-US"/>
              <a:pPr>
                <a:defRPr/>
              </a:pPr>
              <a:t>‹#›</a:t>
            </a:fld>
            <a:endParaRPr lang="en-US"/>
          </a:p>
        </p:txBody>
      </p:sp>
    </p:spTree>
    <p:extLst>
      <p:ext uri="{BB962C8B-B14F-4D97-AF65-F5344CB8AC3E}">
        <p14:creationId xmlns:p14="http://schemas.microsoft.com/office/powerpoint/2010/main" val="164507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3C484C-D6B6-C64E-AEEA-1D7464B7A7D5}" type="slidenum">
              <a:rPr lang="en-US"/>
              <a:pPr>
                <a:defRPr/>
              </a:pPr>
              <a:t>‹#›</a:t>
            </a:fld>
            <a:endParaRPr lang="en-US"/>
          </a:p>
        </p:txBody>
      </p:sp>
    </p:spTree>
    <p:extLst>
      <p:ext uri="{BB962C8B-B14F-4D97-AF65-F5344CB8AC3E}">
        <p14:creationId xmlns:p14="http://schemas.microsoft.com/office/powerpoint/2010/main" val="423475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9A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E8CEB4-F770-7A49-AEA2-C69C87B53F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609600"/>
            <a:ext cx="7772400" cy="1371600"/>
          </a:xfrm>
        </p:spPr>
        <p:txBody>
          <a:bodyPr/>
          <a:lstStyle/>
          <a:p>
            <a:pPr eaLnBrk="1" hangingPunct="1">
              <a:defRPr/>
            </a:pPr>
            <a:r>
              <a:rPr lang="en-US" b="1" dirty="0">
                <a:solidFill>
                  <a:srgbClr val="6B088C"/>
                </a:solidFill>
                <a:latin typeface="Times" charset="0"/>
                <a:ea typeface="ＭＳ Ｐゴシック" charset="0"/>
                <a:cs typeface="ＭＳ Ｐゴシック" charset="0"/>
              </a:rPr>
              <a:t>Scientific Method: </a:t>
            </a:r>
            <a:br>
              <a:rPr lang="en-US" b="1" dirty="0">
                <a:solidFill>
                  <a:srgbClr val="6B088C"/>
                </a:solidFill>
                <a:latin typeface="Times" charset="0"/>
                <a:ea typeface="ＭＳ Ｐゴシック" charset="0"/>
                <a:cs typeface="ＭＳ Ｐゴシック" charset="0"/>
              </a:rPr>
            </a:br>
            <a:r>
              <a:rPr lang="en-US" sz="3600" b="1" dirty="0">
                <a:solidFill>
                  <a:schemeClr val="accent5">
                    <a:lumMod val="25000"/>
                  </a:schemeClr>
                </a:solidFill>
                <a:latin typeface="Times" charset="0"/>
                <a:ea typeface="ＭＳ Ｐゴシック" charset="0"/>
                <a:cs typeface="ＭＳ Ｐゴシック" charset="0"/>
              </a:rPr>
              <a:t>Global Warming</a:t>
            </a:r>
          </a:p>
        </p:txBody>
      </p:sp>
      <p:sp>
        <p:nvSpPr>
          <p:cNvPr id="53251" name="Rectangle 3"/>
          <p:cNvSpPr>
            <a:spLocks noGrp="1" noChangeArrowheads="1"/>
          </p:cNvSpPr>
          <p:nvPr>
            <p:ph type="body" idx="1"/>
          </p:nvPr>
        </p:nvSpPr>
        <p:spPr>
          <a:xfrm>
            <a:off x="1676400" y="2286000"/>
            <a:ext cx="6477000" cy="3962400"/>
          </a:xfrm>
        </p:spPr>
        <p:txBody>
          <a:bodyPr/>
          <a:lstStyle/>
          <a:p>
            <a:pPr eaLnBrk="1" hangingPunct="1">
              <a:lnSpc>
                <a:spcPct val="90000"/>
              </a:lnSpc>
              <a:buFontTx/>
              <a:buNone/>
              <a:defRPr/>
            </a:pPr>
            <a:r>
              <a:rPr lang="en-US" altLang="ja-JP" sz="3600" b="1" dirty="0">
                <a:solidFill>
                  <a:srgbClr val="7F2A06"/>
                </a:solidFill>
                <a:latin typeface="Times" charset="0"/>
                <a:ea typeface="ＭＳ Ｐゴシック" charset="0"/>
                <a:cs typeface="ＭＳ Ｐゴシック" charset="0"/>
              </a:rPr>
              <a:t>The theory:</a:t>
            </a:r>
          </a:p>
          <a:p>
            <a:pPr marL="742950" indent="-742950" eaLnBrk="1" hangingPunct="1">
              <a:lnSpc>
                <a:spcPct val="90000"/>
              </a:lnSpc>
              <a:buFont typeface="+mj-lt"/>
              <a:buAutoNum type="arabicPeriod"/>
              <a:defRPr/>
            </a:pPr>
            <a:r>
              <a:rPr lang="en-US" sz="2800" b="1" dirty="0">
                <a:solidFill>
                  <a:srgbClr val="7F2A06"/>
                </a:solidFill>
                <a:latin typeface="Times" charset="0"/>
                <a:ea typeface="ＭＳ Ｐゴシック" charset="0"/>
                <a:cs typeface="ＭＳ Ｐゴシック" charset="0"/>
              </a:rPr>
              <a:t> Global temperatures have warmed over past 130+ years.</a:t>
            </a:r>
          </a:p>
          <a:p>
            <a:pPr marL="742950" indent="-742950" eaLnBrk="1" hangingPunct="1">
              <a:lnSpc>
                <a:spcPct val="90000"/>
              </a:lnSpc>
              <a:buFont typeface="+mj-lt"/>
              <a:buAutoNum type="arabicPeriod"/>
              <a:defRPr/>
            </a:pPr>
            <a:r>
              <a:rPr lang="en-US" sz="2800" b="1" dirty="0">
                <a:solidFill>
                  <a:srgbClr val="7F2A06"/>
                </a:solidFill>
                <a:latin typeface="Times" charset="0"/>
                <a:ea typeface="ＭＳ Ｐゴシック" charset="0"/>
                <a:cs typeface="ＭＳ Ｐゴシック" charset="0"/>
              </a:rPr>
              <a:t> Warming caused by human released CO</a:t>
            </a:r>
            <a:r>
              <a:rPr lang="en-US" sz="2800" b="1" baseline="-25000" dirty="0">
                <a:solidFill>
                  <a:srgbClr val="7F2A06"/>
                </a:solidFill>
                <a:latin typeface="Times" charset="0"/>
                <a:ea typeface="ＭＳ Ｐゴシック" charset="0"/>
                <a:cs typeface="ＭＳ Ｐゴシック" charset="0"/>
              </a:rPr>
              <a:t>2</a:t>
            </a:r>
            <a:r>
              <a:rPr lang="en-US" sz="2800" b="1" dirty="0">
                <a:solidFill>
                  <a:srgbClr val="7F2A06"/>
                </a:solidFill>
                <a:latin typeface="Times" charset="0"/>
                <a:ea typeface="ＭＳ Ｐゴシック" charset="0"/>
                <a:cs typeface="ＭＳ Ｐゴシック" charset="0"/>
              </a:rPr>
              <a:t> into the atmosphere.</a:t>
            </a:r>
          </a:p>
          <a:p>
            <a:pPr marL="742950" indent="-742950" eaLnBrk="1" hangingPunct="1">
              <a:lnSpc>
                <a:spcPct val="90000"/>
              </a:lnSpc>
              <a:buFont typeface="+mj-lt"/>
              <a:buAutoNum type="arabicPeriod"/>
              <a:defRPr/>
            </a:pPr>
            <a:r>
              <a:rPr lang="en-US" sz="2800" b="1" dirty="0">
                <a:solidFill>
                  <a:srgbClr val="7F2A06"/>
                </a:solidFill>
                <a:latin typeface="Times" charset="0"/>
                <a:ea typeface="ＭＳ Ｐゴシック" charset="0"/>
                <a:cs typeface="ＭＳ Ｐゴシック" charset="0"/>
              </a:rPr>
              <a:t> Assumed theory:</a:t>
            </a:r>
          </a:p>
          <a:p>
            <a:pPr marL="800100" lvl="2" indent="0" eaLnBrk="1" hangingPunct="1">
              <a:lnSpc>
                <a:spcPct val="90000"/>
              </a:lnSpc>
              <a:buNone/>
              <a:defRPr/>
            </a:pPr>
            <a:r>
              <a:rPr lang="en-US" sz="2000" b="1" dirty="0">
                <a:solidFill>
                  <a:srgbClr val="7F2A06"/>
                </a:solidFill>
                <a:latin typeface="Times" charset="0"/>
                <a:ea typeface="ＭＳ Ｐゴシック" charset="0"/>
                <a:cs typeface="ＭＳ Ｐゴシック" charset="0"/>
              </a:rPr>
              <a:t>increased CO</a:t>
            </a:r>
            <a:r>
              <a:rPr lang="en-US" sz="2000" b="1" baseline="-25000" dirty="0">
                <a:solidFill>
                  <a:srgbClr val="7F2A06"/>
                </a:solidFill>
                <a:latin typeface="Times" charset="0"/>
                <a:ea typeface="ＭＳ Ｐゴシック" charset="0"/>
                <a:cs typeface="ＭＳ Ｐゴシック" charset="0"/>
              </a:rPr>
              <a:t>2</a:t>
            </a:r>
            <a:r>
              <a:rPr lang="en-US" sz="2000" b="1" dirty="0">
                <a:solidFill>
                  <a:srgbClr val="7F2A06"/>
                </a:solidFill>
                <a:latin typeface="Times" charset="0"/>
                <a:ea typeface="ＭＳ Ｐゴシック" charset="0"/>
                <a:cs typeface="ＭＳ Ｐゴシック" charset="0"/>
              </a:rPr>
              <a:t> leads to increasing temperatures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fade">
                                      <p:cBhvr>
                                        <p:cTn id="7" dur="500"/>
                                        <p:tgtEl>
                                          <p:spTgt spid="53251">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53251">
                                            <p:txEl>
                                              <p:pRg st="2" end="2"/>
                                            </p:txEl>
                                          </p:spTgt>
                                        </p:tgtEl>
                                        <p:attrNameLst>
                                          <p:attrName>style.visibility</p:attrName>
                                        </p:attrNameLst>
                                      </p:cBhvr>
                                      <p:to>
                                        <p:strVal val="visible"/>
                                      </p:to>
                                    </p:set>
                                    <p:animEffect transition="in" filter="fade">
                                      <p:cBhvr>
                                        <p:cTn id="11" dur="500"/>
                                        <p:tgtEl>
                                          <p:spTgt spid="53251">
                                            <p:txEl>
                                              <p:pRg st="2" end="2"/>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53251">
                                            <p:txEl>
                                              <p:pRg st="3" end="3"/>
                                            </p:txEl>
                                          </p:spTgt>
                                        </p:tgtEl>
                                        <p:attrNameLst>
                                          <p:attrName>style.visibility</p:attrName>
                                        </p:attrNameLst>
                                      </p:cBhvr>
                                      <p:to>
                                        <p:strVal val="visible"/>
                                      </p:to>
                                    </p:set>
                                    <p:animEffect transition="in" filter="fade">
                                      <p:cBhvr>
                                        <p:cTn id="15" dur="500"/>
                                        <p:tgtEl>
                                          <p:spTgt spid="53251">
                                            <p:txEl>
                                              <p:pRg st="3" end="3"/>
                                            </p:txEl>
                                          </p:spTgt>
                                        </p:tgtEl>
                                      </p:cBhvr>
                                    </p:animEffect>
                                  </p:childTnLst>
                                </p:cTn>
                              </p:par>
                            </p:childTnLst>
                          </p:cTn>
                        </p:par>
                        <p:par>
                          <p:cTn id="16" fill="hold" nodeType="afterGroup">
                            <p:stCondLst>
                              <p:cond delay="4000"/>
                            </p:stCondLst>
                            <p:childTnLst>
                              <p:par>
                                <p:cTn id="17" presetID="10" presetClass="entr" presetSubtype="0" fill="hold" nodeType="afterEffect">
                                  <p:stCondLst>
                                    <p:cond delay="1000"/>
                                  </p:stCondLst>
                                  <p:childTnLst>
                                    <p:set>
                                      <p:cBhvr>
                                        <p:cTn id="18" dur="1" fill="hold">
                                          <p:stCondLst>
                                            <p:cond delay="0"/>
                                          </p:stCondLst>
                                        </p:cTn>
                                        <p:tgtEl>
                                          <p:spTgt spid="53251">
                                            <p:txEl>
                                              <p:pRg st="4" end="4"/>
                                            </p:txEl>
                                          </p:spTgt>
                                        </p:tgtEl>
                                        <p:attrNameLst>
                                          <p:attrName>style.visibility</p:attrName>
                                        </p:attrNameLst>
                                      </p:cBhvr>
                                      <p:to>
                                        <p:strVal val="visible"/>
                                      </p:to>
                                    </p:set>
                                    <p:animEffect transition="in" filter="fade">
                                      <p:cBhvr>
                                        <p:cTn id="19"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6144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378" y="1363528"/>
            <a:ext cx="7640638"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28600" y="0"/>
            <a:ext cx="84582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sz="4800" dirty="0">
                <a:solidFill>
                  <a:srgbClr val="7F2A06"/>
                </a:solidFill>
                <a:latin typeface="Times" charset="0"/>
                <a:ea typeface="ＭＳ Ｐゴシック" charset="0"/>
                <a:cs typeface="ＭＳ Ｐゴシック" charset="0"/>
              </a:rPr>
              <a:t>Evidence:  Data</a:t>
            </a:r>
            <a:br>
              <a:rPr lang="en-US" sz="4800" dirty="0">
                <a:solidFill>
                  <a:srgbClr val="7F2A06"/>
                </a:solidFill>
                <a:latin typeface="Times" charset="0"/>
                <a:ea typeface="ＭＳ Ｐゴシック" charset="0"/>
                <a:cs typeface="ＭＳ Ｐゴシック" charset="0"/>
              </a:rPr>
            </a:br>
            <a:r>
              <a:rPr lang="en-US" sz="3600" dirty="0">
                <a:solidFill>
                  <a:srgbClr val="7F2A06"/>
                </a:solidFill>
                <a:latin typeface="Times" charset="0"/>
                <a:ea typeface="ＭＳ Ｐゴシック" charset="0"/>
                <a:cs typeface="ＭＳ Ｐゴシック" charset="0"/>
              </a:rPr>
              <a:t>We can at least agree on the data, right?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0"/>
            <a:ext cx="84582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sz="4800" dirty="0">
                <a:solidFill>
                  <a:srgbClr val="7F2A06"/>
                </a:solidFill>
                <a:latin typeface="Times" charset="0"/>
                <a:ea typeface="ＭＳ Ｐゴシック" charset="0"/>
                <a:cs typeface="ＭＳ Ｐゴシック" charset="0"/>
              </a:rPr>
              <a:t>Evidence:  Data</a:t>
            </a:r>
            <a:br>
              <a:rPr lang="en-US" sz="4800" dirty="0">
                <a:solidFill>
                  <a:srgbClr val="7F2A06"/>
                </a:solidFill>
                <a:latin typeface="Times" charset="0"/>
                <a:ea typeface="ＭＳ Ｐゴシック" charset="0"/>
                <a:cs typeface="ＭＳ Ｐゴシック" charset="0"/>
              </a:rPr>
            </a:br>
            <a:r>
              <a:rPr lang="en-US" sz="3600" dirty="0">
                <a:solidFill>
                  <a:srgbClr val="7F2A06"/>
                </a:solidFill>
                <a:latin typeface="Times" charset="0"/>
                <a:ea typeface="ＭＳ Ｐゴシック" charset="0"/>
                <a:cs typeface="ＭＳ Ｐゴシック" charset="0"/>
              </a:rPr>
              <a:t>We can at least agree on the data, right?</a:t>
            </a:r>
          </a:p>
        </p:txBody>
      </p:sp>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7746" y="1391619"/>
            <a:ext cx="7288508" cy="5466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73101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0"/>
            <a:ext cx="84582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sz="4800" dirty="0">
                <a:solidFill>
                  <a:srgbClr val="7F2A06"/>
                </a:solidFill>
                <a:latin typeface="Times" charset="0"/>
                <a:ea typeface="ＭＳ Ｐゴシック" charset="0"/>
                <a:cs typeface="ＭＳ Ｐゴシック" charset="0"/>
              </a:rPr>
              <a:t>Evidence:  Data</a:t>
            </a:r>
            <a:br>
              <a:rPr lang="en-US" sz="4800" dirty="0">
                <a:solidFill>
                  <a:srgbClr val="7F2A06"/>
                </a:solidFill>
                <a:latin typeface="Times" charset="0"/>
                <a:ea typeface="ＭＳ Ｐゴシック" charset="0"/>
                <a:cs typeface="ＭＳ Ｐゴシック" charset="0"/>
              </a:rPr>
            </a:br>
            <a:r>
              <a:rPr lang="en-US" sz="3600" dirty="0">
                <a:solidFill>
                  <a:srgbClr val="7F2A06"/>
                </a:solidFill>
                <a:latin typeface="Times" charset="0"/>
                <a:ea typeface="ＭＳ Ｐゴシック" charset="0"/>
                <a:cs typeface="ＭＳ Ｐゴシック" charset="0"/>
              </a:rPr>
              <a:t>We can at least agree on the data, right?</a:t>
            </a:r>
          </a:p>
        </p:txBody>
      </p:sp>
      <p:pic>
        <p:nvPicPr>
          <p:cNvPr id="7" name="Picture 6"/>
          <p:cNvPicPr>
            <a:picLocks noChangeAspect="1"/>
          </p:cNvPicPr>
          <p:nvPr/>
        </p:nvPicPr>
        <p:blipFill>
          <a:blip r:embed="rId4"/>
          <a:stretch>
            <a:fillRect/>
          </a:stretch>
        </p:blipFill>
        <p:spPr>
          <a:xfrm>
            <a:off x="0" y="1536796"/>
            <a:ext cx="9144000" cy="4984523"/>
          </a:xfrm>
          <a:prstGeom prst="rect">
            <a:avLst/>
          </a:prstGeom>
        </p:spPr>
      </p:pic>
    </p:spTree>
    <p:extLst>
      <p:ext uri="{BB962C8B-B14F-4D97-AF65-F5344CB8AC3E}">
        <p14:creationId xmlns:p14="http://schemas.microsoft.com/office/powerpoint/2010/main" val="346089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0"/>
            <a:ext cx="84582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sz="4800" dirty="0">
                <a:solidFill>
                  <a:srgbClr val="7F2A06"/>
                </a:solidFill>
                <a:latin typeface="Times" charset="0"/>
                <a:ea typeface="ＭＳ Ｐゴシック" charset="0"/>
                <a:cs typeface="ＭＳ Ｐゴシック" charset="0"/>
              </a:rPr>
              <a:t>Evidence:  Data</a:t>
            </a:r>
            <a:br>
              <a:rPr lang="en-US" sz="4800" dirty="0">
                <a:solidFill>
                  <a:srgbClr val="7F2A06"/>
                </a:solidFill>
                <a:latin typeface="Times" charset="0"/>
                <a:ea typeface="ＭＳ Ｐゴシック" charset="0"/>
                <a:cs typeface="ＭＳ Ｐゴシック" charset="0"/>
              </a:rPr>
            </a:br>
            <a:r>
              <a:rPr lang="en-US" sz="3600" dirty="0">
                <a:solidFill>
                  <a:srgbClr val="7F2A06"/>
                </a:solidFill>
                <a:latin typeface="Times" charset="0"/>
                <a:ea typeface="ＭＳ Ｐゴシック" charset="0"/>
                <a:cs typeface="ＭＳ Ｐゴシック" charset="0"/>
              </a:rPr>
              <a:t>We can at least agree on the data, right?</a:t>
            </a:r>
          </a:p>
        </p:txBody>
      </p:sp>
      <p:pic>
        <p:nvPicPr>
          <p:cNvPr id="3" name="Picture 2"/>
          <p:cNvPicPr>
            <a:picLocks noChangeAspect="1"/>
          </p:cNvPicPr>
          <p:nvPr/>
        </p:nvPicPr>
        <p:blipFill>
          <a:blip r:embed="rId4"/>
          <a:stretch>
            <a:fillRect/>
          </a:stretch>
        </p:blipFill>
        <p:spPr>
          <a:xfrm>
            <a:off x="416800" y="1363903"/>
            <a:ext cx="8310399" cy="5494097"/>
          </a:xfrm>
          <a:prstGeom prst="rect">
            <a:avLst/>
          </a:prstGeom>
        </p:spPr>
      </p:pic>
    </p:spTree>
    <p:extLst>
      <p:ext uri="{BB962C8B-B14F-4D97-AF65-F5344CB8AC3E}">
        <p14:creationId xmlns:p14="http://schemas.microsoft.com/office/powerpoint/2010/main" val="259368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304800"/>
            <a:ext cx="7772400" cy="914400"/>
          </a:xfrm>
        </p:spPr>
        <p:txBody>
          <a:bodyPr/>
          <a:lstStyle/>
          <a:p>
            <a:pPr eaLnBrk="1" hangingPunct="1"/>
            <a:r>
              <a:rPr lang="en-US">
                <a:solidFill>
                  <a:srgbClr val="6B088C"/>
                </a:solidFill>
                <a:latin typeface="Times" charset="0"/>
                <a:ea typeface="ＭＳ Ｐゴシック" charset="0"/>
                <a:cs typeface="ＭＳ Ｐゴシック" charset="0"/>
              </a:rPr>
              <a:t>Science? Scientific Method?</a:t>
            </a:r>
            <a:endParaRPr lang="en-US">
              <a:latin typeface="Times" charset="0"/>
              <a:ea typeface="ＭＳ Ｐゴシック" charset="0"/>
              <a:cs typeface="ＭＳ Ｐゴシック" charset="0"/>
            </a:endParaRPr>
          </a:p>
        </p:txBody>
      </p:sp>
      <p:sp>
        <p:nvSpPr>
          <p:cNvPr id="86019" name="Rectangle 3"/>
          <p:cNvSpPr>
            <a:spLocks noGrp="1" noChangeArrowheads="1"/>
          </p:cNvSpPr>
          <p:nvPr>
            <p:ph type="body" idx="1"/>
          </p:nvPr>
        </p:nvSpPr>
        <p:spPr>
          <a:xfrm>
            <a:off x="914400" y="1295400"/>
            <a:ext cx="7010400" cy="2057400"/>
          </a:xfrm>
        </p:spPr>
        <p:txBody>
          <a:bodyPr/>
          <a:lstStyle/>
          <a:p>
            <a:pPr eaLnBrk="1" hangingPunct="1">
              <a:lnSpc>
                <a:spcPct val="90000"/>
              </a:lnSpc>
            </a:pPr>
            <a:r>
              <a:rPr lang="en-US" sz="2800" b="1">
                <a:solidFill>
                  <a:srgbClr val="7F2A06"/>
                </a:solidFill>
                <a:latin typeface="Times" charset="0"/>
                <a:ea typeface="ＭＳ Ｐゴシック" charset="0"/>
                <a:cs typeface="ＭＳ Ｐゴシック" charset="0"/>
              </a:rPr>
              <a:t>Put forward theory</a:t>
            </a:r>
          </a:p>
          <a:p>
            <a:pPr eaLnBrk="1" hangingPunct="1">
              <a:lnSpc>
                <a:spcPct val="90000"/>
              </a:lnSpc>
            </a:pPr>
            <a:r>
              <a:rPr lang="en-US" sz="2800" b="1">
                <a:solidFill>
                  <a:srgbClr val="7F2A06"/>
                </a:solidFill>
                <a:latin typeface="Times" charset="0"/>
                <a:ea typeface="ＭＳ Ｐゴシック" charset="0"/>
                <a:cs typeface="ＭＳ Ｐゴシック" charset="0"/>
              </a:rPr>
              <a:t>Test theory</a:t>
            </a:r>
          </a:p>
          <a:p>
            <a:pPr eaLnBrk="1" hangingPunct="1">
              <a:lnSpc>
                <a:spcPct val="90000"/>
              </a:lnSpc>
            </a:pPr>
            <a:r>
              <a:rPr lang="en-US" sz="2800" b="1">
                <a:solidFill>
                  <a:srgbClr val="7F2A06"/>
                </a:solidFill>
                <a:latin typeface="Times" charset="0"/>
                <a:ea typeface="ＭＳ Ｐゴシック" charset="0"/>
                <a:cs typeface="ＭＳ Ｐゴシック" charset="0"/>
              </a:rPr>
              <a:t>If theory fails even one test... It fails!</a:t>
            </a:r>
          </a:p>
          <a:p>
            <a:pPr eaLnBrk="1" hangingPunct="1">
              <a:lnSpc>
                <a:spcPct val="90000"/>
              </a:lnSpc>
            </a:pPr>
            <a:r>
              <a:rPr lang="en-US" sz="2800" b="1">
                <a:solidFill>
                  <a:srgbClr val="7F2A06"/>
                </a:solidFill>
                <a:latin typeface="Times" charset="0"/>
                <a:ea typeface="ＭＳ Ｐゴシック" charset="0"/>
                <a:cs typeface="ＭＳ Ｐゴシック" charset="0"/>
              </a:rPr>
              <a:t>You must discard theory!</a:t>
            </a:r>
          </a:p>
        </p:txBody>
      </p:sp>
      <p:sp>
        <p:nvSpPr>
          <p:cNvPr id="5" name="TextBox 4"/>
          <p:cNvSpPr txBox="1">
            <a:spLocks noChangeArrowheads="1"/>
          </p:cNvSpPr>
          <p:nvPr/>
        </p:nvSpPr>
        <p:spPr bwMode="auto">
          <a:xfrm>
            <a:off x="990600" y="3352800"/>
            <a:ext cx="51054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b="1" dirty="0">
                <a:solidFill>
                  <a:srgbClr val="197D6F"/>
                </a:solidFill>
              </a:rPr>
              <a:t>Theory:  </a:t>
            </a:r>
          </a:p>
          <a:p>
            <a:pPr marL="342900" indent="-342900">
              <a:buFont typeface="Arial"/>
              <a:buChar char="•"/>
              <a:defRPr/>
            </a:pPr>
            <a:r>
              <a:rPr lang="en-US" b="1" dirty="0">
                <a:solidFill>
                  <a:srgbClr val="197D6F"/>
                </a:solidFill>
              </a:rPr>
              <a:t>Global temperatures have warmed.</a:t>
            </a:r>
          </a:p>
        </p:txBody>
      </p:sp>
      <p:sp>
        <p:nvSpPr>
          <p:cNvPr id="2" name="TextBox 1"/>
          <p:cNvSpPr txBox="1"/>
          <p:nvPr/>
        </p:nvSpPr>
        <p:spPr>
          <a:xfrm>
            <a:off x="1066800" y="5029200"/>
            <a:ext cx="6019800" cy="1200150"/>
          </a:xfrm>
          <a:prstGeom prst="rect">
            <a:avLst/>
          </a:prstGeom>
          <a:noFill/>
        </p:spPr>
        <p:txBody>
          <a:bodyPr>
            <a:spAutoFit/>
          </a:bodyPr>
          <a:lstStyle/>
          <a:p>
            <a:pPr>
              <a:defRPr/>
            </a:pPr>
            <a:r>
              <a:rPr lang="en-US" b="1" dirty="0">
                <a:solidFill>
                  <a:srgbClr val="197D6F"/>
                </a:solidFill>
              </a:rPr>
              <a:t>Assumed theory:</a:t>
            </a:r>
          </a:p>
          <a:p>
            <a:pPr marL="342900" indent="-342900">
              <a:buFont typeface="Arial"/>
              <a:buChar char="•"/>
              <a:defRPr/>
            </a:pPr>
            <a:r>
              <a:rPr lang="en-US" b="1" dirty="0">
                <a:solidFill>
                  <a:srgbClr val="197D6F"/>
                </a:solidFill>
              </a:rPr>
              <a:t>increased CO2 = increasing temperatures</a:t>
            </a:r>
          </a:p>
          <a:p>
            <a:pPr>
              <a:defRPr/>
            </a:pPr>
            <a:r>
              <a:rPr lang="en-US" b="1" dirty="0">
                <a:solidFill>
                  <a:srgbClr val="197D6F"/>
                </a:solidFill>
              </a:rPr>
              <a:t>(The “Greenhouse Gas” concept)</a:t>
            </a:r>
            <a:endParaRPr lang="en-US" b="1" dirty="0">
              <a:solidFill>
                <a:srgbClr val="FF0000"/>
              </a:solidFill>
            </a:endParaRPr>
          </a:p>
        </p:txBody>
      </p:sp>
      <p:sp>
        <p:nvSpPr>
          <p:cNvPr id="3" name="TextBox 2"/>
          <p:cNvSpPr txBox="1">
            <a:spLocks noChangeArrowheads="1"/>
          </p:cNvSpPr>
          <p:nvPr/>
        </p:nvSpPr>
        <p:spPr bwMode="auto">
          <a:xfrm>
            <a:off x="972239" y="4440668"/>
            <a:ext cx="5105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 typeface="Arial" charset="0"/>
              <a:buChar char="•"/>
            </a:pPr>
            <a:r>
              <a:rPr lang="en-US" b="1" dirty="0">
                <a:solidFill>
                  <a:srgbClr val="197D6F"/>
                </a:solidFill>
              </a:rPr>
              <a:t>Warming caused by human CO2.</a:t>
            </a:r>
            <a:endParaRPr lang="en-US" b="1" dirty="0">
              <a:solidFill>
                <a:srgbClr val="FF0000"/>
              </a:solidFill>
            </a:endParaRPr>
          </a:p>
        </p:txBody>
      </p:sp>
      <p:sp>
        <p:nvSpPr>
          <p:cNvPr id="4" name="TextBox 3"/>
          <p:cNvSpPr txBox="1">
            <a:spLocks noChangeArrowheads="1"/>
          </p:cNvSpPr>
          <p:nvPr/>
        </p:nvSpPr>
        <p:spPr bwMode="auto">
          <a:xfrm>
            <a:off x="6705600" y="3733800"/>
            <a:ext cx="1828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solidFill>
                  <a:srgbClr val="FF0000"/>
                </a:solidFill>
              </a:rPr>
              <a:t>CORRECT!</a:t>
            </a:r>
          </a:p>
        </p:txBody>
      </p:sp>
      <p:sp>
        <p:nvSpPr>
          <p:cNvPr id="8" name="TextBox 7"/>
          <p:cNvSpPr txBox="1">
            <a:spLocks noChangeArrowheads="1"/>
          </p:cNvSpPr>
          <p:nvPr/>
        </p:nvSpPr>
        <p:spPr bwMode="auto">
          <a:xfrm>
            <a:off x="6705600" y="4440668"/>
            <a:ext cx="1143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solidFill>
                  <a:srgbClr val="FF0000"/>
                </a:solidFill>
              </a:rPr>
              <a:t>FAIL!</a:t>
            </a:r>
          </a:p>
        </p:txBody>
      </p:sp>
      <p:sp>
        <p:nvSpPr>
          <p:cNvPr id="9" name="TextBox 8"/>
          <p:cNvSpPr txBox="1">
            <a:spLocks noChangeArrowheads="1"/>
          </p:cNvSpPr>
          <p:nvPr/>
        </p:nvSpPr>
        <p:spPr bwMode="auto">
          <a:xfrm>
            <a:off x="7086600" y="5410200"/>
            <a:ext cx="1143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solidFill>
                  <a:srgbClr val="FF0000"/>
                </a:solidFill>
              </a:rPr>
              <a:t>FAIL!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8"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grpId="0" nodeType="afterEffect">
                                  <p:stCondLst>
                                    <p:cond delay="10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446803"/>
            <a:ext cx="7772400" cy="914400"/>
          </a:xfrm>
        </p:spPr>
        <p:txBody>
          <a:bodyPr/>
          <a:lstStyle/>
          <a:p>
            <a:pPr eaLnBrk="1" hangingPunct="1"/>
            <a:r>
              <a:rPr lang="en-US" b="1">
                <a:solidFill>
                  <a:srgbClr val="6B088C"/>
                </a:solidFill>
                <a:latin typeface="Times" charset="0"/>
                <a:ea typeface="ＭＳ Ｐゴシック" charset="0"/>
                <a:cs typeface="ＭＳ Ｐゴシック" charset="0"/>
              </a:rPr>
              <a:t>Scientific Consensus</a:t>
            </a:r>
            <a:endParaRPr lang="en-US" b="1">
              <a:latin typeface="Times" charset="0"/>
              <a:ea typeface="ＭＳ Ｐゴシック" charset="0"/>
              <a:cs typeface="ＭＳ Ｐゴシック" charset="0"/>
            </a:endParaRPr>
          </a:p>
        </p:txBody>
      </p:sp>
      <p:pic>
        <p:nvPicPr>
          <p:cNvPr id="3" name="Picture 2" descr="Screen Shot 2016-10-10 at 11.55.2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970" y="1365775"/>
            <a:ext cx="5742419" cy="5290166"/>
          </a:xfrm>
          <a:prstGeom prst="rect">
            <a:avLst/>
          </a:prstGeom>
        </p:spPr>
      </p:pic>
      <p:sp>
        <p:nvSpPr>
          <p:cNvPr id="4" name="TextBox 3"/>
          <p:cNvSpPr txBox="1"/>
          <p:nvPr/>
        </p:nvSpPr>
        <p:spPr>
          <a:xfrm>
            <a:off x="952524" y="2780725"/>
            <a:ext cx="7466257"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t>“These results suggest that natural internally generated changes in atmospheric circulation were the primary cause of coastal NE Pacific warming from 1900 to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95421" y="292853"/>
            <a:ext cx="7772400" cy="914400"/>
          </a:xfrm>
        </p:spPr>
        <p:txBody>
          <a:bodyPr/>
          <a:lstStyle/>
          <a:p>
            <a:pPr eaLnBrk="1" hangingPunct="1"/>
            <a:r>
              <a:rPr lang="en-US" b="1" dirty="0">
                <a:solidFill>
                  <a:srgbClr val="6B088C"/>
                </a:solidFill>
                <a:latin typeface="Times" charset="0"/>
                <a:ea typeface="ＭＳ Ｐゴシック" charset="0"/>
                <a:cs typeface="ＭＳ Ｐゴシック" charset="0"/>
              </a:rPr>
              <a:t>Scientific Consensus</a:t>
            </a:r>
            <a:endParaRPr lang="en-US" b="1" dirty="0">
              <a:latin typeface="Times" charset="0"/>
              <a:ea typeface="ＭＳ Ｐゴシック" charset="0"/>
              <a:cs typeface="ＭＳ Ｐゴシック" charset="0"/>
            </a:endParaRPr>
          </a:p>
        </p:txBody>
      </p:sp>
      <p:pic>
        <p:nvPicPr>
          <p:cNvPr id="2" name="Picture 1" descr="Screen Shot 2016-10-10 at 12.01.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252" y="1096895"/>
            <a:ext cx="6001947" cy="5657521"/>
          </a:xfrm>
          <a:prstGeom prst="rect">
            <a:avLst/>
          </a:prstGeom>
        </p:spPr>
      </p:pic>
      <p:sp>
        <p:nvSpPr>
          <p:cNvPr id="4" name="TextBox 3"/>
          <p:cNvSpPr txBox="1"/>
          <p:nvPr/>
        </p:nvSpPr>
        <p:spPr>
          <a:xfrm>
            <a:off x="663882" y="2780725"/>
            <a:ext cx="7928086"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t>“In part because of large intrinsic variability, </a:t>
            </a:r>
            <a:r>
              <a:rPr lang="en-US" sz="3200" b="1" dirty="0">
                <a:solidFill>
                  <a:srgbClr val="FF0000"/>
                </a:solidFill>
              </a:rPr>
              <a:t>no evidence was found for changes in extreme precipitation attributable to climate change </a:t>
            </a:r>
            <a:r>
              <a:rPr lang="en-US" sz="2800" b="1" dirty="0"/>
              <a:t>in the available observed record.”</a:t>
            </a:r>
          </a:p>
        </p:txBody>
      </p:sp>
    </p:spTree>
    <p:extLst>
      <p:ext uri="{BB962C8B-B14F-4D97-AF65-F5344CB8AC3E}">
        <p14:creationId xmlns:p14="http://schemas.microsoft.com/office/powerpoint/2010/main" val="172229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95421" y="292853"/>
            <a:ext cx="7772400" cy="914400"/>
          </a:xfrm>
        </p:spPr>
        <p:txBody>
          <a:bodyPr/>
          <a:lstStyle/>
          <a:p>
            <a:pPr eaLnBrk="1" hangingPunct="1"/>
            <a:r>
              <a:rPr lang="en-US" b="1" dirty="0">
                <a:solidFill>
                  <a:srgbClr val="6B088C"/>
                </a:solidFill>
                <a:latin typeface="Times" charset="0"/>
                <a:ea typeface="ＭＳ Ｐゴシック" charset="0"/>
                <a:cs typeface="ＭＳ Ｐゴシック" charset="0"/>
              </a:rPr>
              <a:t>Scientific Consensus</a:t>
            </a:r>
            <a:endParaRPr lang="en-US" b="1" dirty="0">
              <a:latin typeface="Times" charset="0"/>
              <a:ea typeface="ＭＳ Ｐゴシック" charset="0"/>
              <a:cs typeface="ＭＳ Ｐゴシック" charset="0"/>
            </a:endParaRPr>
          </a:p>
        </p:txBody>
      </p:sp>
      <p:pic>
        <p:nvPicPr>
          <p:cNvPr id="3" name="Picture 2" descr="Screen Shot 2016-10-10 at 12.06.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5195" y="1116139"/>
            <a:ext cx="4693969" cy="5645642"/>
          </a:xfrm>
          <a:prstGeom prst="rect">
            <a:avLst/>
          </a:prstGeom>
        </p:spPr>
      </p:pic>
      <p:sp>
        <p:nvSpPr>
          <p:cNvPr id="4" name="TextBox 3"/>
          <p:cNvSpPr txBox="1"/>
          <p:nvPr/>
        </p:nvSpPr>
        <p:spPr>
          <a:xfrm>
            <a:off x="567668" y="2569044"/>
            <a:ext cx="7928086"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t>“We show that the increased insolation during EHIM* has the potential to push the Arctic Ocean sea ice cover into a regime dominated by seasonal ice, </a:t>
            </a:r>
            <a:r>
              <a:rPr lang="en-US" sz="3600" b="1" dirty="0">
                <a:solidFill>
                  <a:srgbClr val="FF0000"/>
                </a:solidFill>
              </a:rPr>
              <a:t>i.e. ice free summers</a:t>
            </a:r>
            <a:r>
              <a:rPr lang="en-US" sz="2800" b="1" dirty="0"/>
              <a:t>.”   (*</a:t>
            </a:r>
            <a:r>
              <a:rPr lang="en-US" sz="2000" b="1" i="1" dirty="0">
                <a:solidFill>
                  <a:srgbClr val="000090"/>
                </a:solidFill>
              </a:rPr>
              <a:t>6000-10,000 </a:t>
            </a:r>
            <a:r>
              <a:rPr lang="en-US" sz="2000" b="1" i="1" dirty="0" err="1">
                <a:solidFill>
                  <a:srgbClr val="000090"/>
                </a:solidFill>
              </a:rPr>
              <a:t>yrs</a:t>
            </a:r>
            <a:r>
              <a:rPr lang="en-US" sz="2000" b="1" i="1" dirty="0">
                <a:solidFill>
                  <a:srgbClr val="000090"/>
                </a:solidFill>
              </a:rPr>
              <a:t> ago</a:t>
            </a:r>
            <a:r>
              <a:rPr lang="en-US" sz="2800" b="1" dirty="0"/>
              <a:t>)</a:t>
            </a:r>
          </a:p>
        </p:txBody>
      </p:sp>
    </p:spTree>
    <p:extLst>
      <p:ext uri="{BB962C8B-B14F-4D97-AF65-F5344CB8AC3E}">
        <p14:creationId xmlns:p14="http://schemas.microsoft.com/office/powerpoint/2010/main" val="126317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799" y="100415"/>
            <a:ext cx="7772400" cy="914400"/>
          </a:xfrm>
        </p:spPr>
        <p:txBody>
          <a:bodyPr/>
          <a:lstStyle/>
          <a:p>
            <a:pPr eaLnBrk="1" hangingPunct="1"/>
            <a:r>
              <a:rPr lang="en-US" b="1" dirty="0">
                <a:solidFill>
                  <a:srgbClr val="6B088C"/>
                </a:solidFill>
                <a:latin typeface="Times" charset="0"/>
                <a:ea typeface="ＭＳ Ｐゴシック" charset="0"/>
                <a:cs typeface="ＭＳ Ｐゴシック" charset="0"/>
              </a:rPr>
              <a:t>Scientific Consensus</a:t>
            </a:r>
            <a:endParaRPr lang="en-US" b="1" dirty="0">
              <a:latin typeface="Times" charset="0"/>
              <a:ea typeface="ＭＳ Ｐゴシック" charset="0"/>
              <a:cs typeface="ＭＳ Ｐゴシック" charset="0"/>
            </a:endParaRPr>
          </a:p>
        </p:txBody>
      </p:sp>
      <p:pic>
        <p:nvPicPr>
          <p:cNvPr id="2" name="Picture 1" descr="Screen Shot 2016-10-10 at 12.10.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296" y="1000676"/>
            <a:ext cx="7150134" cy="5780349"/>
          </a:xfrm>
          <a:prstGeom prst="rect">
            <a:avLst/>
          </a:prstGeom>
        </p:spPr>
      </p:pic>
      <p:sp>
        <p:nvSpPr>
          <p:cNvPr id="4" name="TextBox 3"/>
          <p:cNvSpPr txBox="1"/>
          <p:nvPr/>
        </p:nvSpPr>
        <p:spPr>
          <a:xfrm>
            <a:off x="673504" y="2424716"/>
            <a:ext cx="7928086"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t>“…disproving the notion that until the warming of the 20th century there had been little change in global temperatures for at least 1000 years, and confirming …</a:t>
            </a:r>
            <a:r>
              <a:rPr lang="en-US" sz="3600" b="1" dirty="0">
                <a:solidFill>
                  <a:srgbClr val="FF0000"/>
                </a:solidFill>
              </a:rPr>
              <a:t>there is nothing exceptional about today’s temperatures</a:t>
            </a:r>
            <a:r>
              <a:rPr lang="en-US" sz="2800" b="1" dirty="0"/>
              <a:t>.”</a:t>
            </a:r>
          </a:p>
        </p:txBody>
      </p:sp>
    </p:spTree>
    <p:extLst>
      <p:ext uri="{BB962C8B-B14F-4D97-AF65-F5344CB8AC3E}">
        <p14:creationId xmlns:p14="http://schemas.microsoft.com/office/powerpoint/2010/main" val="13256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6EED99-FA63-4952-85A1-9A2992B00161}"/>
              </a:ext>
            </a:extLst>
          </p:cNvPr>
          <p:cNvPicPr>
            <a:picLocks noChangeAspect="1"/>
          </p:cNvPicPr>
          <p:nvPr/>
        </p:nvPicPr>
        <p:blipFill>
          <a:blip r:embed="rId4"/>
          <a:stretch>
            <a:fillRect/>
          </a:stretch>
        </p:blipFill>
        <p:spPr>
          <a:xfrm>
            <a:off x="299578" y="2150051"/>
            <a:ext cx="8544843" cy="4603592"/>
          </a:xfrm>
          <a:prstGeom prst="rect">
            <a:avLst/>
          </a:prstGeom>
        </p:spPr>
      </p:pic>
      <p:sp>
        <p:nvSpPr>
          <p:cNvPr id="10" name="Rectangle 2">
            <a:extLst>
              <a:ext uri="{FF2B5EF4-FFF2-40B4-BE49-F238E27FC236}">
                <a16:creationId xmlns:a16="http://schemas.microsoft.com/office/drawing/2014/main" id="{7E27492A-9C0F-4E48-9269-A8F60BEE7644}"/>
              </a:ext>
            </a:extLst>
          </p:cNvPr>
          <p:cNvSpPr>
            <a:spLocks noGrp="1" noChangeArrowheads="1"/>
          </p:cNvSpPr>
          <p:nvPr>
            <p:ph type="title"/>
          </p:nvPr>
        </p:nvSpPr>
        <p:spPr>
          <a:xfrm>
            <a:off x="0" y="0"/>
            <a:ext cx="9144000" cy="1143000"/>
          </a:xfrm>
        </p:spPr>
        <p:txBody>
          <a:bodyPr/>
          <a:lstStyle/>
          <a:p>
            <a:pPr eaLnBrk="1" hangingPunct="1"/>
            <a:r>
              <a:rPr lang="en-US" b="1" dirty="0">
                <a:solidFill>
                  <a:srgbClr val="6B088C"/>
                </a:solidFill>
                <a:latin typeface="Times" charset="0"/>
                <a:ea typeface="ＭＳ Ｐゴシック" charset="0"/>
                <a:cs typeface="ＭＳ Ｐゴシック" charset="0"/>
              </a:rPr>
              <a:t>Science? Scientific Method?</a:t>
            </a:r>
            <a:endParaRPr lang="en-US" b="1" dirty="0">
              <a:latin typeface="Times" charset="0"/>
              <a:ea typeface="ＭＳ Ｐゴシック" charset="0"/>
              <a:cs typeface="ＭＳ Ｐゴシック" charset="0"/>
            </a:endParaRPr>
          </a:p>
        </p:txBody>
      </p:sp>
      <p:sp>
        <p:nvSpPr>
          <p:cNvPr id="11" name="Content Placeholder 5">
            <a:extLst>
              <a:ext uri="{FF2B5EF4-FFF2-40B4-BE49-F238E27FC236}">
                <a16:creationId xmlns:a16="http://schemas.microsoft.com/office/drawing/2014/main" id="{88AEC620-8B1F-4770-8C9C-FE0C2BAED318}"/>
              </a:ext>
            </a:extLst>
          </p:cNvPr>
          <p:cNvSpPr>
            <a:spLocks noGrp="1"/>
          </p:cNvSpPr>
          <p:nvPr>
            <p:ph idx="1"/>
          </p:nvPr>
        </p:nvSpPr>
        <p:spPr>
          <a:xfrm>
            <a:off x="0" y="1007051"/>
            <a:ext cx="9144000" cy="1143000"/>
          </a:xfrm>
        </p:spPr>
        <p:txBody>
          <a:bodyPr/>
          <a:lstStyle/>
          <a:p>
            <a:pPr algn="ctr">
              <a:buFontTx/>
              <a:buNone/>
            </a:pPr>
            <a:r>
              <a:rPr lang="en-US" altLang="ja-JP" b="1" dirty="0">
                <a:latin typeface="Times" charset="0"/>
                <a:ea typeface="ＭＳ Ｐゴシック" charset="0"/>
                <a:cs typeface="ＭＳ Ｐゴシック" charset="0"/>
              </a:rPr>
              <a:t>“Weather events are becoming more frequent and more powerful”</a:t>
            </a:r>
            <a:endParaRPr lang="en-US" b="1" dirty="0">
              <a:latin typeface="Times" charset="0"/>
              <a:ea typeface="ＭＳ Ｐゴシック" charset="0"/>
              <a:cs typeface="ＭＳ Ｐゴシック"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381000"/>
            <a:ext cx="8458200" cy="762000"/>
          </a:xfrm>
        </p:spPr>
        <p:txBody>
          <a:bodyPr/>
          <a:lstStyle/>
          <a:p>
            <a:pPr eaLnBrk="1" hangingPunct="1"/>
            <a:r>
              <a:rPr lang="en-US" sz="4800" dirty="0">
                <a:solidFill>
                  <a:srgbClr val="7F2A06"/>
                </a:solidFill>
                <a:latin typeface="Times" charset="0"/>
                <a:ea typeface="ＭＳ Ｐゴシック" charset="0"/>
                <a:cs typeface="ＭＳ Ｐゴシック" charset="0"/>
              </a:rPr>
              <a:t>Evidence:  data vs. interpretation</a:t>
            </a:r>
          </a:p>
        </p:txBody>
      </p:sp>
      <p:pic>
        <p:nvPicPr>
          <p:cNvPr id="2" name="Picture 1">
            <a:extLst>
              <a:ext uri="{FF2B5EF4-FFF2-40B4-BE49-F238E27FC236}">
                <a16:creationId xmlns:a16="http://schemas.microsoft.com/office/drawing/2014/main" id="{9A66A3A4-C58A-43BB-BE81-862E9D8BE36B}"/>
              </a:ext>
            </a:extLst>
          </p:cNvPr>
          <p:cNvPicPr>
            <a:picLocks noChangeAspect="1"/>
          </p:cNvPicPr>
          <p:nvPr/>
        </p:nvPicPr>
        <p:blipFill>
          <a:blip r:embed="rId4"/>
          <a:stretch>
            <a:fillRect/>
          </a:stretch>
        </p:blipFill>
        <p:spPr>
          <a:xfrm>
            <a:off x="843379" y="1251751"/>
            <a:ext cx="7309280" cy="54819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ttps://www1.ncdc.noaa.gov/pub/data/cmb/images/tornado/clim/EF1-EF5.png">
            <a:extLst>
              <a:ext uri="{FF2B5EF4-FFF2-40B4-BE49-F238E27FC236}">
                <a16:creationId xmlns:a16="http://schemas.microsoft.com/office/drawing/2014/main" id="{05E93C73-8FF2-4438-888D-BE36CDEF1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990" y="2114986"/>
            <a:ext cx="6324019" cy="47430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5064A199-AA43-4865-B694-4203855064A8}"/>
              </a:ext>
            </a:extLst>
          </p:cNvPr>
          <p:cNvSpPr>
            <a:spLocks noGrp="1" noChangeArrowheads="1"/>
          </p:cNvSpPr>
          <p:nvPr>
            <p:ph type="title"/>
          </p:nvPr>
        </p:nvSpPr>
        <p:spPr>
          <a:xfrm>
            <a:off x="0" y="0"/>
            <a:ext cx="9144000" cy="1143000"/>
          </a:xfrm>
        </p:spPr>
        <p:txBody>
          <a:bodyPr/>
          <a:lstStyle/>
          <a:p>
            <a:pPr eaLnBrk="1" hangingPunct="1"/>
            <a:r>
              <a:rPr lang="en-US" b="1" dirty="0">
                <a:solidFill>
                  <a:srgbClr val="6B088C"/>
                </a:solidFill>
                <a:latin typeface="Times" charset="0"/>
                <a:ea typeface="ＭＳ Ｐゴシック" charset="0"/>
                <a:cs typeface="ＭＳ Ｐゴシック" charset="0"/>
              </a:rPr>
              <a:t>Science? Scientific Method?</a:t>
            </a:r>
            <a:endParaRPr lang="en-US" b="1" dirty="0">
              <a:latin typeface="Times" charset="0"/>
              <a:ea typeface="ＭＳ Ｐゴシック" charset="0"/>
              <a:cs typeface="ＭＳ Ｐゴシック" charset="0"/>
            </a:endParaRPr>
          </a:p>
        </p:txBody>
      </p:sp>
      <p:sp>
        <p:nvSpPr>
          <p:cNvPr id="11" name="Content Placeholder 5">
            <a:extLst>
              <a:ext uri="{FF2B5EF4-FFF2-40B4-BE49-F238E27FC236}">
                <a16:creationId xmlns:a16="http://schemas.microsoft.com/office/drawing/2014/main" id="{F8D28D6B-9150-4BC7-8427-E711E496B578}"/>
              </a:ext>
            </a:extLst>
          </p:cNvPr>
          <p:cNvSpPr>
            <a:spLocks noGrp="1"/>
          </p:cNvSpPr>
          <p:nvPr>
            <p:ph idx="1"/>
          </p:nvPr>
        </p:nvSpPr>
        <p:spPr>
          <a:xfrm>
            <a:off x="0" y="1007051"/>
            <a:ext cx="9144000" cy="1143000"/>
          </a:xfrm>
        </p:spPr>
        <p:txBody>
          <a:bodyPr/>
          <a:lstStyle/>
          <a:p>
            <a:pPr algn="ctr">
              <a:buFontTx/>
              <a:buNone/>
            </a:pPr>
            <a:r>
              <a:rPr lang="en-US" altLang="ja-JP" b="1" dirty="0">
                <a:latin typeface="Times" charset="0"/>
                <a:ea typeface="ＭＳ Ｐゴシック" charset="0"/>
                <a:cs typeface="ＭＳ Ｐゴシック" charset="0"/>
              </a:rPr>
              <a:t>“Weather events are becoming more frequent and more powerful”</a:t>
            </a:r>
            <a:endParaRPr lang="en-US" b="1"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1840129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b="1">
                <a:solidFill>
                  <a:srgbClr val="6B088C"/>
                </a:solidFill>
                <a:latin typeface="Times" charset="0"/>
                <a:ea typeface="ＭＳ Ｐゴシック" charset="0"/>
                <a:cs typeface="ＭＳ Ｐゴシック" charset="0"/>
              </a:rPr>
              <a:t>Science? Scientific Method?</a:t>
            </a:r>
            <a:endParaRPr lang="en-US" b="1">
              <a:latin typeface="Times" charset="0"/>
              <a:ea typeface="ＭＳ Ｐゴシック" charset="0"/>
              <a:cs typeface="ＭＳ Ｐゴシック" charset="0"/>
            </a:endParaRPr>
          </a:p>
        </p:txBody>
      </p:sp>
      <p:sp>
        <p:nvSpPr>
          <p:cNvPr id="94211" name="Content Placeholder 5"/>
          <p:cNvSpPr>
            <a:spLocks noGrp="1"/>
          </p:cNvSpPr>
          <p:nvPr>
            <p:ph idx="1"/>
          </p:nvPr>
        </p:nvSpPr>
        <p:spPr>
          <a:xfrm>
            <a:off x="685800" y="2057400"/>
            <a:ext cx="7772400" cy="2133600"/>
          </a:xfrm>
        </p:spPr>
        <p:txBody>
          <a:bodyPr/>
          <a:lstStyle/>
          <a:p>
            <a:pPr>
              <a:buFontTx/>
              <a:buNone/>
            </a:pP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No amount of experimentation can ever prove me right; a single experiment can prove me wrong.</a:t>
            </a:r>
            <a:r>
              <a:rPr lang="ja-JP" altLang="en-US" b="1">
                <a:latin typeface="Times" charset="0"/>
                <a:ea typeface="ＭＳ Ｐゴシック" charset="0"/>
                <a:cs typeface="ＭＳ Ｐゴシック" charset="0"/>
              </a:rPr>
              <a:t>”</a:t>
            </a:r>
            <a:endParaRPr lang="en-US" altLang="ja-JP" b="1">
              <a:latin typeface="Times" charset="0"/>
              <a:ea typeface="ＭＳ Ｐゴシック" charset="0"/>
              <a:cs typeface="ＭＳ Ｐゴシック" charset="0"/>
            </a:endParaRPr>
          </a:p>
          <a:p>
            <a:pPr>
              <a:buFontTx/>
              <a:buNone/>
            </a:pPr>
            <a:r>
              <a:rPr lang="en-US" b="1">
                <a:latin typeface="Times" charset="0"/>
                <a:ea typeface="ＭＳ Ｐゴシック" charset="0"/>
                <a:cs typeface="ＭＳ Ｐゴシック" charset="0"/>
              </a:rPr>
              <a:t>  					--  Albert Einstein</a:t>
            </a:r>
          </a:p>
        </p:txBody>
      </p:sp>
    </p:spTree>
    <p:extLst>
      <p:ext uri="{BB962C8B-B14F-4D97-AF65-F5344CB8AC3E}">
        <p14:creationId xmlns:p14="http://schemas.microsoft.com/office/powerpoint/2010/main" val="1520967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b="1">
                <a:solidFill>
                  <a:srgbClr val="6B088C"/>
                </a:solidFill>
                <a:latin typeface="Times" charset="0"/>
                <a:ea typeface="ＭＳ Ｐゴシック" charset="0"/>
                <a:cs typeface="ＭＳ Ｐゴシック" charset="0"/>
              </a:rPr>
              <a:t>Science? Scientific Method?</a:t>
            </a:r>
            <a:endParaRPr lang="en-US" b="1">
              <a:latin typeface="Times" charset="0"/>
              <a:ea typeface="ＭＳ Ｐゴシック" charset="0"/>
              <a:cs typeface="ＭＳ Ｐゴシック" charset="0"/>
            </a:endParaRPr>
          </a:p>
        </p:txBody>
      </p:sp>
      <p:sp>
        <p:nvSpPr>
          <p:cNvPr id="96259" name="Content Placeholder 5"/>
          <p:cNvSpPr>
            <a:spLocks noGrp="1"/>
          </p:cNvSpPr>
          <p:nvPr>
            <p:ph idx="1"/>
          </p:nvPr>
        </p:nvSpPr>
        <p:spPr>
          <a:xfrm>
            <a:off x="685800" y="2057400"/>
            <a:ext cx="7772400" cy="3962400"/>
          </a:xfrm>
        </p:spPr>
        <p:txBody>
          <a:bodyPr/>
          <a:lstStyle/>
          <a:p>
            <a:pPr>
              <a:buFontTx/>
              <a:buNone/>
            </a:pPr>
            <a:r>
              <a:rPr lang="en-US" altLang="ja-JP" sz="2400" b="1" dirty="0">
                <a:latin typeface="Times" charset="0"/>
                <a:ea typeface="ＭＳ Ｐゴシック" charset="0"/>
                <a:cs typeface="ＭＳ Ｐゴシック" charset="0"/>
              </a:rPr>
              <a:t>“Any physical theory is always provisional, in the sense that it is only a hypothesis: you can never prove it. No matter how many times the results of experiments agree with some theory, you can never be sure that the next time the result will not contradict the theory. On the other hand, </a:t>
            </a:r>
            <a:r>
              <a:rPr lang="en-US" altLang="ja-JP" sz="2400" b="1" i="1" dirty="0">
                <a:solidFill>
                  <a:srgbClr val="FF0000"/>
                </a:solidFill>
                <a:latin typeface="Times" charset="0"/>
                <a:ea typeface="ＭＳ Ｐゴシック" charset="0"/>
                <a:cs typeface="ＭＳ Ｐゴシック" charset="0"/>
              </a:rPr>
              <a:t>you can disprove a theory by finding even a single observation that disagrees with the predictions of the theory</a:t>
            </a:r>
            <a:r>
              <a:rPr lang="en-US" altLang="ja-JP" sz="2400" b="1" dirty="0">
                <a:latin typeface="Times" charset="0"/>
                <a:ea typeface="ＭＳ Ｐゴシック" charset="0"/>
                <a:cs typeface="ＭＳ Ｐゴシック" charset="0"/>
              </a:rPr>
              <a:t>.”</a:t>
            </a:r>
          </a:p>
          <a:p>
            <a:pPr>
              <a:buFontTx/>
              <a:buNone/>
            </a:pPr>
            <a:r>
              <a:rPr lang="en-US" altLang="ja-JP" sz="2400" b="1" dirty="0">
                <a:latin typeface="Times" charset="0"/>
                <a:ea typeface="ＭＳ Ｐゴシック" charset="0"/>
                <a:cs typeface="ＭＳ Ｐゴシック" charset="0"/>
              </a:rPr>
              <a:t>				- Stephen Hawking, physicist</a:t>
            </a:r>
          </a:p>
          <a:p>
            <a:pPr>
              <a:buFontTx/>
              <a:buNone/>
            </a:pPr>
            <a:r>
              <a:rPr lang="en-US" altLang="ja-JP" sz="1400" b="1" i="1" dirty="0">
                <a:solidFill>
                  <a:srgbClr val="FF0000"/>
                </a:solidFill>
                <a:latin typeface="Times" charset="0"/>
                <a:ea typeface="ＭＳ Ｐゴシック" charset="0"/>
                <a:cs typeface="ＭＳ Ｐゴシック" charset="0"/>
              </a:rPr>
              <a:t>						(emphasis mine)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457200" y="152400"/>
            <a:ext cx="8382000" cy="838200"/>
          </a:xfrm>
        </p:spPr>
        <p:txBody>
          <a:bodyPr/>
          <a:lstStyle/>
          <a:p>
            <a:r>
              <a:rPr lang="en-US" sz="3800" b="1" dirty="0">
                <a:latin typeface="Times" charset="0"/>
                <a:ea typeface="ＭＳ Ｐゴシック" charset="0"/>
                <a:cs typeface="ＭＳ Ｐゴシック" charset="0"/>
              </a:rPr>
              <a:t>Other Examples?</a:t>
            </a:r>
          </a:p>
        </p:txBody>
      </p:sp>
      <p:pic>
        <p:nvPicPr>
          <p:cNvPr id="2054" name="Picture 6">
            <a:extLst>
              <a:ext uri="{FF2B5EF4-FFF2-40B4-BE49-F238E27FC236}">
                <a16:creationId xmlns:a16="http://schemas.microsoft.com/office/drawing/2014/main" id="{14DFC42A-D518-46ED-AE0E-4F3B053DB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470" y="1538402"/>
            <a:ext cx="6884692" cy="5319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399" y="914400"/>
            <a:ext cx="8164405" cy="584776"/>
          </a:xfrm>
          <a:prstGeom prst="rect">
            <a:avLst/>
          </a:prstGeom>
          <a:noFill/>
        </p:spPr>
        <p:txBody>
          <a:bodyPr wrap="square" rtlCol="0">
            <a:spAutoFit/>
          </a:bodyPr>
          <a:lstStyle/>
          <a:p>
            <a:pPr algn="ctr"/>
            <a:r>
              <a:rPr lang="en-US" sz="3200" b="1" dirty="0">
                <a:solidFill>
                  <a:srgbClr val="39A7A2"/>
                </a:solidFill>
              </a:rPr>
              <a:t>Polar Ice Melting?</a:t>
            </a:r>
            <a:endParaRPr lang="en-US" sz="2800" b="1" dirty="0">
              <a:solidFill>
                <a:srgbClr val="39A7A2"/>
              </a:solidFill>
            </a:endParaRPr>
          </a:p>
        </p:txBody>
      </p:sp>
      <p:sp>
        <p:nvSpPr>
          <p:cNvPr id="12" name="TextBox 11"/>
          <p:cNvSpPr txBox="1"/>
          <p:nvPr/>
        </p:nvSpPr>
        <p:spPr>
          <a:xfrm>
            <a:off x="5754715" y="2018882"/>
            <a:ext cx="1406680" cy="646331"/>
          </a:xfrm>
          <a:prstGeom prst="rect">
            <a:avLst/>
          </a:prstGeom>
          <a:noFill/>
        </p:spPr>
        <p:txBody>
          <a:bodyPr wrap="none" rtlCol="0">
            <a:spAutoFit/>
          </a:bodyPr>
          <a:lstStyle/>
          <a:p>
            <a:r>
              <a:rPr lang="en-US" sz="3600" b="1" dirty="0">
                <a:solidFill>
                  <a:srgbClr val="0000FF"/>
                </a:solidFill>
              </a:rPr>
              <a:t>Arctic</a:t>
            </a:r>
          </a:p>
        </p:txBody>
      </p:sp>
    </p:spTree>
    <p:extLst>
      <p:ext uri="{BB962C8B-B14F-4D97-AF65-F5344CB8AC3E}">
        <p14:creationId xmlns:p14="http://schemas.microsoft.com/office/powerpoint/2010/main" val="1065599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457200" y="152400"/>
            <a:ext cx="8382000" cy="838200"/>
          </a:xfrm>
        </p:spPr>
        <p:txBody>
          <a:bodyPr/>
          <a:lstStyle/>
          <a:p>
            <a:r>
              <a:rPr lang="en-US" sz="3800" b="1" dirty="0">
                <a:latin typeface="Times" charset="0"/>
                <a:ea typeface="ＭＳ Ｐゴシック" charset="0"/>
                <a:cs typeface="ＭＳ Ｐゴシック" charset="0"/>
              </a:rPr>
              <a:t>Other Examples?</a:t>
            </a:r>
          </a:p>
        </p:txBody>
      </p:sp>
      <p:sp>
        <p:nvSpPr>
          <p:cNvPr id="2" name="TextBox 1"/>
          <p:cNvSpPr txBox="1"/>
          <p:nvPr/>
        </p:nvSpPr>
        <p:spPr>
          <a:xfrm>
            <a:off x="533399" y="914400"/>
            <a:ext cx="8164405" cy="584776"/>
          </a:xfrm>
          <a:prstGeom prst="rect">
            <a:avLst/>
          </a:prstGeom>
          <a:noFill/>
        </p:spPr>
        <p:txBody>
          <a:bodyPr wrap="square" rtlCol="0">
            <a:spAutoFit/>
          </a:bodyPr>
          <a:lstStyle/>
          <a:p>
            <a:pPr algn="ctr"/>
            <a:r>
              <a:rPr lang="en-US" sz="3200" b="1" dirty="0">
                <a:solidFill>
                  <a:srgbClr val="39A7A2"/>
                </a:solidFill>
              </a:rPr>
              <a:t>Polar Ice Melting?</a:t>
            </a:r>
            <a:endParaRPr lang="en-US" sz="2800" b="1" dirty="0">
              <a:solidFill>
                <a:srgbClr val="39A7A2"/>
              </a:solidFill>
            </a:endParaRPr>
          </a:p>
        </p:txBody>
      </p:sp>
      <p:pic>
        <p:nvPicPr>
          <p:cNvPr id="10" name="Picture 9"/>
          <p:cNvPicPr>
            <a:picLocks noChangeAspect="1"/>
          </p:cNvPicPr>
          <p:nvPr/>
        </p:nvPicPr>
        <p:blipFill>
          <a:blip r:embed="rId2"/>
          <a:stretch>
            <a:fillRect/>
          </a:stretch>
        </p:blipFill>
        <p:spPr>
          <a:xfrm>
            <a:off x="1240288" y="1529880"/>
            <a:ext cx="6899723" cy="5328120"/>
          </a:xfrm>
          <a:prstGeom prst="rect">
            <a:avLst/>
          </a:prstGeom>
        </p:spPr>
      </p:pic>
      <p:sp>
        <p:nvSpPr>
          <p:cNvPr id="14" name="TextBox 13"/>
          <p:cNvSpPr txBox="1"/>
          <p:nvPr/>
        </p:nvSpPr>
        <p:spPr>
          <a:xfrm>
            <a:off x="5415341" y="1922828"/>
            <a:ext cx="2048007" cy="646331"/>
          </a:xfrm>
          <a:prstGeom prst="rect">
            <a:avLst/>
          </a:prstGeom>
          <a:noFill/>
        </p:spPr>
        <p:txBody>
          <a:bodyPr wrap="none" rtlCol="0">
            <a:spAutoFit/>
          </a:bodyPr>
          <a:lstStyle/>
          <a:p>
            <a:r>
              <a:rPr lang="en-US" sz="3600" b="1" dirty="0">
                <a:solidFill>
                  <a:srgbClr val="0000FF"/>
                </a:solidFill>
              </a:rPr>
              <a:t>Antarctic</a:t>
            </a:r>
          </a:p>
        </p:txBody>
      </p:sp>
    </p:spTree>
    <p:extLst>
      <p:ext uri="{BB962C8B-B14F-4D97-AF65-F5344CB8AC3E}">
        <p14:creationId xmlns:p14="http://schemas.microsoft.com/office/powerpoint/2010/main" val="12000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457200" y="152400"/>
            <a:ext cx="8382000" cy="838200"/>
          </a:xfrm>
        </p:spPr>
        <p:txBody>
          <a:bodyPr/>
          <a:lstStyle/>
          <a:p>
            <a:r>
              <a:rPr lang="en-US" sz="3800" b="1" dirty="0">
                <a:latin typeface="Times" charset="0"/>
                <a:ea typeface="ＭＳ Ｐゴシック" charset="0"/>
                <a:cs typeface="ＭＳ Ｐゴシック" charset="0"/>
              </a:rPr>
              <a:t>Other Examples?</a:t>
            </a:r>
          </a:p>
        </p:txBody>
      </p:sp>
      <p:sp>
        <p:nvSpPr>
          <p:cNvPr id="2" name="TextBox 1"/>
          <p:cNvSpPr txBox="1"/>
          <p:nvPr/>
        </p:nvSpPr>
        <p:spPr>
          <a:xfrm>
            <a:off x="533399" y="914400"/>
            <a:ext cx="8164405" cy="584776"/>
          </a:xfrm>
          <a:prstGeom prst="rect">
            <a:avLst/>
          </a:prstGeom>
          <a:noFill/>
        </p:spPr>
        <p:txBody>
          <a:bodyPr wrap="square" rtlCol="0">
            <a:spAutoFit/>
          </a:bodyPr>
          <a:lstStyle/>
          <a:p>
            <a:pPr algn="ctr"/>
            <a:r>
              <a:rPr lang="en-US" sz="3200" b="1" dirty="0">
                <a:solidFill>
                  <a:srgbClr val="39A7A2"/>
                </a:solidFill>
              </a:rPr>
              <a:t>Polar Ice Melting?</a:t>
            </a:r>
            <a:endParaRPr lang="en-US" sz="2800" b="1" dirty="0">
              <a:solidFill>
                <a:srgbClr val="39A7A2"/>
              </a:solidFill>
            </a:endParaRPr>
          </a:p>
        </p:txBody>
      </p:sp>
      <p:pic>
        <p:nvPicPr>
          <p:cNvPr id="1026" name="Picture 2">
            <a:extLst>
              <a:ext uri="{FF2B5EF4-FFF2-40B4-BE49-F238E27FC236}">
                <a16:creationId xmlns:a16="http://schemas.microsoft.com/office/drawing/2014/main" id="{4157454C-9911-4264-9C48-11A031346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33" y="1499176"/>
            <a:ext cx="6049933" cy="520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35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457200" y="152400"/>
            <a:ext cx="8382000" cy="838200"/>
          </a:xfrm>
        </p:spPr>
        <p:txBody>
          <a:bodyPr/>
          <a:lstStyle/>
          <a:p>
            <a:r>
              <a:rPr lang="en-US" sz="3800" b="1" dirty="0">
                <a:latin typeface="Times" charset="0"/>
                <a:ea typeface="ＭＳ Ｐゴシック" charset="0"/>
                <a:cs typeface="ＭＳ Ｐゴシック" charset="0"/>
              </a:rPr>
              <a:t>Other Examples?</a:t>
            </a:r>
          </a:p>
        </p:txBody>
      </p:sp>
      <p:sp>
        <p:nvSpPr>
          <p:cNvPr id="2" name="TextBox 1"/>
          <p:cNvSpPr txBox="1"/>
          <p:nvPr/>
        </p:nvSpPr>
        <p:spPr>
          <a:xfrm>
            <a:off x="533399" y="914400"/>
            <a:ext cx="8164405" cy="584776"/>
          </a:xfrm>
          <a:prstGeom prst="rect">
            <a:avLst/>
          </a:prstGeom>
          <a:noFill/>
        </p:spPr>
        <p:txBody>
          <a:bodyPr wrap="square" rtlCol="0">
            <a:spAutoFit/>
          </a:bodyPr>
          <a:lstStyle/>
          <a:p>
            <a:pPr algn="ctr"/>
            <a:r>
              <a:rPr lang="en-US" sz="3200" b="1" dirty="0">
                <a:solidFill>
                  <a:srgbClr val="39A7A2"/>
                </a:solidFill>
              </a:rPr>
              <a:t>Polar Ice Melting?</a:t>
            </a:r>
            <a:endParaRPr lang="en-US" sz="2800" b="1" dirty="0">
              <a:solidFill>
                <a:srgbClr val="39A7A2"/>
              </a:solidFill>
            </a:endParaRPr>
          </a:p>
        </p:txBody>
      </p:sp>
      <p:pic>
        <p:nvPicPr>
          <p:cNvPr id="7" name="Picture 6"/>
          <p:cNvPicPr>
            <a:picLocks noChangeAspect="1"/>
          </p:cNvPicPr>
          <p:nvPr/>
        </p:nvPicPr>
        <p:blipFill>
          <a:blip r:embed="rId2"/>
          <a:stretch>
            <a:fillRect/>
          </a:stretch>
        </p:blipFill>
        <p:spPr>
          <a:xfrm>
            <a:off x="2500751" y="0"/>
            <a:ext cx="4530436" cy="6858000"/>
          </a:xfrm>
          <a:prstGeom prst="rect">
            <a:avLst/>
          </a:prstGeom>
        </p:spPr>
      </p:pic>
      <p:sp>
        <p:nvSpPr>
          <p:cNvPr id="13" name="TextBox 12"/>
          <p:cNvSpPr txBox="1"/>
          <p:nvPr/>
        </p:nvSpPr>
        <p:spPr>
          <a:xfrm>
            <a:off x="413723" y="2213034"/>
            <a:ext cx="1953158" cy="2062103"/>
          </a:xfrm>
          <a:prstGeom prst="rect">
            <a:avLst/>
          </a:prstGeom>
          <a:noFill/>
        </p:spPr>
        <p:txBody>
          <a:bodyPr wrap="square" rtlCol="0">
            <a:spAutoFit/>
          </a:bodyPr>
          <a:lstStyle/>
          <a:p>
            <a:r>
              <a:rPr lang="en-US" sz="3200" b="1" dirty="0">
                <a:solidFill>
                  <a:srgbClr val="0000FF"/>
                </a:solidFill>
              </a:rPr>
              <a:t>And it has happened before!</a:t>
            </a:r>
          </a:p>
        </p:txBody>
      </p:sp>
    </p:spTree>
    <p:extLst>
      <p:ext uri="{BB962C8B-B14F-4D97-AF65-F5344CB8AC3E}">
        <p14:creationId xmlns:p14="http://schemas.microsoft.com/office/powerpoint/2010/main" val="17694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457200" y="152400"/>
            <a:ext cx="8382000" cy="838200"/>
          </a:xfrm>
        </p:spPr>
        <p:txBody>
          <a:bodyPr/>
          <a:lstStyle/>
          <a:p>
            <a:r>
              <a:rPr lang="en-US" sz="3800" b="1" dirty="0">
                <a:latin typeface="Times" charset="0"/>
                <a:ea typeface="ＭＳ Ｐゴシック" charset="0"/>
                <a:cs typeface="ＭＳ Ｐゴシック" charset="0"/>
              </a:rPr>
              <a:t>Other Examples?</a:t>
            </a:r>
          </a:p>
        </p:txBody>
      </p:sp>
      <p:sp>
        <p:nvSpPr>
          <p:cNvPr id="2" name="TextBox 1"/>
          <p:cNvSpPr txBox="1"/>
          <p:nvPr/>
        </p:nvSpPr>
        <p:spPr>
          <a:xfrm>
            <a:off x="533400" y="914400"/>
            <a:ext cx="8153400" cy="584776"/>
          </a:xfrm>
          <a:prstGeom prst="rect">
            <a:avLst/>
          </a:prstGeom>
          <a:noFill/>
        </p:spPr>
        <p:txBody>
          <a:bodyPr wrap="square" rtlCol="0">
            <a:spAutoFit/>
          </a:bodyPr>
          <a:lstStyle/>
          <a:p>
            <a:r>
              <a:rPr lang="en-US" sz="3200" b="1" dirty="0">
                <a:solidFill>
                  <a:srgbClr val="39A7A2"/>
                </a:solidFill>
              </a:rPr>
              <a:t>Environmentalist Claims: </a:t>
            </a:r>
            <a:r>
              <a:rPr lang="en-US" sz="2800" b="1" dirty="0">
                <a:solidFill>
                  <a:srgbClr val="39A7A2"/>
                </a:solidFill>
              </a:rPr>
              <a:t>Polar Bears are dying</a:t>
            </a:r>
          </a:p>
        </p:txBody>
      </p:sp>
      <p:pic>
        <p:nvPicPr>
          <p:cNvPr id="5" name="Picture 4"/>
          <p:cNvPicPr>
            <a:picLocks noChangeAspect="1"/>
          </p:cNvPicPr>
          <p:nvPr/>
        </p:nvPicPr>
        <p:blipFill>
          <a:blip r:embed="rId2"/>
          <a:stretch>
            <a:fillRect/>
          </a:stretch>
        </p:blipFill>
        <p:spPr>
          <a:xfrm>
            <a:off x="1447800" y="1524000"/>
            <a:ext cx="6172546" cy="5257800"/>
          </a:xfrm>
          <a:prstGeom prst="rect">
            <a:avLst/>
          </a:prstGeom>
        </p:spPr>
      </p:pic>
    </p:spTree>
    <p:extLst>
      <p:ext uri="{BB962C8B-B14F-4D97-AF65-F5344CB8AC3E}">
        <p14:creationId xmlns:p14="http://schemas.microsoft.com/office/powerpoint/2010/main" val="4037866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457200" y="152400"/>
            <a:ext cx="8382000" cy="838200"/>
          </a:xfrm>
        </p:spPr>
        <p:txBody>
          <a:bodyPr/>
          <a:lstStyle/>
          <a:p>
            <a:r>
              <a:rPr lang="en-US" sz="3800" b="1" dirty="0">
                <a:latin typeface="Times" charset="0"/>
                <a:ea typeface="ＭＳ Ｐゴシック" charset="0"/>
                <a:cs typeface="ＭＳ Ｐゴシック" charset="0"/>
              </a:rPr>
              <a:t>Other Examples?</a:t>
            </a:r>
          </a:p>
        </p:txBody>
      </p:sp>
      <p:sp>
        <p:nvSpPr>
          <p:cNvPr id="2" name="TextBox 1"/>
          <p:cNvSpPr txBox="1"/>
          <p:nvPr/>
        </p:nvSpPr>
        <p:spPr>
          <a:xfrm>
            <a:off x="533400" y="914400"/>
            <a:ext cx="8153400" cy="584776"/>
          </a:xfrm>
          <a:prstGeom prst="rect">
            <a:avLst/>
          </a:prstGeom>
          <a:noFill/>
        </p:spPr>
        <p:txBody>
          <a:bodyPr wrap="square" rtlCol="0">
            <a:spAutoFit/>
          </a:bodyPr>
          <a:lstStyle/>
          <a:p>
            <a:r>
              <a:rPr lang="en-US" sz="3200" b="1" dirty="0">
                <a:solidFill>
                  <a:srgbClr val="39A7A2"/>
                </a:solidFill>
              </a:rPr>
              <a:t>Environmentalist Claims: </a:t>
            </a:r>
            <a:r>
              <a:rPr lang="en-US" sz="2800" b="1" dirty="0">
                <a:solidFill>
                  <a:srgbClr val="39A7A2"/>
                </a:solidFill>
              </a:rPr>
              <a:t>Polar Bears are dying</a:t>
            </a:r>
          </a:p>
        </p:txBody>
      </p:sp>
      <p:pic>
        <p:nvPicPr>
          <p:cNvPr id="3074" name="Picture 2">
            <a:extLst>
              <a:ext uri="{FF2B5EF4-FFF2-40B4-BE49-F238E27FC236}">
                <a16:creationId xmlns:a16="http://schemas.microsoft.com/office/drawing/2014/main" id="{43AF3512-601B-44BD-BACB-5B18EC883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537" y="1499176"/>
            <a:ext cx="7004925" cy="535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501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457200" y="152400"/>
            <a:ext cx="8382000" cy="838200"/>
          </a:xfrm>
        </p:spPr>
        <p:txBody>
          <a:bodyPr/>
          <a:lstStyle/>
          <a:p>
            <a:r>
              <a:rPr lang="en-US" sz="3800" b="1" dirty="0">
                <a:latin typeface="Times" charset="0"/>
                <a:ea typeface="ＭＳ Ｐゴシック" charset="0"/>
                <a:cs typeface="ＭＳ Ｐゴシック" charset="0"/>
              </a:rPr>
              <a:t>Other Examples?</a:t>
            </a:r>
          </a:p>
        </p:txBody>
      </p:sp>
      <p:sp>
        <p:nvSpPr>
          <p:cNvPr id="2" name="TextBox 1"/>
          <p:cNvSpPr txBox="1"/>
          <p:nvPr/>
        </p:nvSpPr>
        <p:spPr>
          <a:xfrm>
            <a:off x="533400" y="914400"/>
            <a:ext cx="8153400" cy="584776"/>
          </a:xfrm>
          <a:prstGeom prst="rect">
            <a:avLst/>
          </a:prstGeom>
          <a:noFill/>
        </p:spPr>
        <p:txBody>
          <a:bodyPr wrap="square" rtlCol="0">
            <a:spAutoFit/>
          </a:bodyPr>
          <a:lstStyle/>
          <a:p>
            <a:r>
              <a:rPr lang="en-US" sz="3200" b="1" dirty="0">
                <a:solidFill>
                  <a:srgbClr val="39A7A2"/>
                </a:solidFill>
              </a:rPr>
              <a:t>Environmentalist Claims: </a:t>
            </a:r>
            <a:r>
              <a:rPr lang="en-US" sz="2800" b="1" dirty="0">
                <a:solidFill>
                  <a:srgbClr val="39A7A2"/>
                </a:solidFill>
              </a:rPr>
              <a:t>Polar Bears are dying</a:t>
            </a:r>
          </a:p>
        </p:txBody>
      </p:sp>
      <p:pic>
        <p:nvPicPr>
          <p:cNvPr id="7" name="Picture 2">
            <a:extLst>
              <a:ext uri="{FF2B5EF4-FFF2-40B4-BE49-F238E27FC236}">
                <a16:creationId xmlns:a16="http://schemas.microsoft.com/office/drawing/2014/main" id="{D4079A7C-7ACB-478F-993B-913788704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537" y="1472595"/>
            <a:ext cx="7004925" cy="53588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0242" y="2779558"/>
            <a:ext cx="8382000" cy="2123658"/>
          </a:xfrm>
          <a:prstGeom prst="rect">
            <a:avLst/>
          </a:prstGeom>
          <a:solidFill>
            <a:schemeClr val="bg1">
              <a:lumMod val="95000"/>
            </a:schemeClr>
          </a:solidFill>
        </p:spPr>
        <p:txBody>
          <a:bodyPr wrap="square" rtlCol="0">
            <a:spAutoFit/>
          </a:bodyPr>
          <a:lstStyle/>
          <a:p>
            <a:pPr algn="ctr"/>
            <a:r>
              <a:rPr lang="en-US" sz="4400" b="1" dirty="0">
                <a:solidFill>
                  <a:schemeClr val="accent1">
                    <a:lumMod val="50000"/>
                  </a:schemeClr>
                </a:solidFill>
              </a:rPr>
              <a:t>“Some subpopulations of bears haven’t been counted in decades,</a:t>
            </a:r>
          </a:p>
          <a:p>
            <a:pPr algn="ctr"/>
            <a:r>
              <a:rPr lang="en-US" sz="4400" b="1" dirty="0">
                <a:solidFill>
                  <a:schemeClr val="accent1">
                    <a:lumMod val="50000"/>
                  </a:schemeClr>
                </a:solidFill>
              </a:rPr>
              <a:t>if ever”</a:t>
            </a:r>
          </a:p>
        </p:txBody>
      </p:sp>
    </p:spTree>
    <p:extLst>
      <p:ext uri="{BB962C8B-B14F-4D97-AF65-F5344CB8AC3E}">
        <p14:creationId xmlns:p14="http://schemas.microsoft.com/office/powerpoint/2010/main" val="328974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609600" y="1447800"/>
            <a:ext cx="8088923" cy="5257800"/>
          </a:xfrm>
          <a:prstGeom prst="rect">
            <a:avLst/>
          </a:prstGeom>
        </p:spPr>
      </p:pic>
      <p:cxnSp>
        <p:nvCxnSpPr>
          <p:cNvPr id="7" name="Straight Connector 6"/>
          <p:cNvCxnSpPr>
            <a:cxnSpLocks noChangeShapeType="1"/>
          </p:cNvCxnSpPr>
          <p:nvPr/>
        </p:nvCxnSpPr>
        <p:spPr bwMode="auto">
          <a:xfrm flipH="1" flipV="1">
            <a:off x="1375870" y="2232278"/>
            <a:ext cx="7177773" cy="7201"/>
          </a:xfrm>
          <a:prstGeom prst="line">
            <a:avLst/>
          </a:prstGeom>
          <a:noFill/>
          <a:ln w="38100">
            <a:solidFill>
              <a:srgbClr val="33CC33"/>
            </a:solidFill>
            <a:round/>
            <a:headEnd/>
            <a:tailEnd/>
          </a:ln>
          <a:extLst>
            <a:ext uri="{909E8E84-426E-40dd-AFC4-6F175D3DCCD1}">
              <a14:hiddenFill xmlns="" xmlns:a14="http://schemas.microsoft.com/office/drawing/2010/main">
                <a:noFill/>
              </a14:hiddenFill>
            </a:ext>
          </a:extLst>
        </p:spPr>
      </p:cxnSp>
      <p:cxnSp>
        <p:nvCxnSpPr>
          <p:cNvPr id="10" name="Straight Connector 9"/>
          <p:cNvCxnSpPr>
            <a:cxnSpLocks noChangeShapeType="1"/>
          </p:cNvCxnSpPr>
          <p:nvPr/>
        </p:nvCxnSpPr>
        <p:spPr bwMode="auto">
          <a:xfrm flipV="1">
            <a:off x="1366248" y="5027650"/>
            <a:ext cx="7168152" cy="81572"/>
          </a:xfrm>
          <a:prstGeom prst="line">
            <a:avLst/>
          </a:prstGeom>
          <a:noFill/>
          <a:ln w="38100">
            <a:solidFill>
              <a:srgbClr val="33CC33"/>
            </a:solidFill>
            <a:round/>
            <a:headEnd/>
            <a:tailEnd/>
          </a:ln>
          <a:extLst>
            <a:ext uri="{909E8E84-426E-40dd-AFC4-6F175D3DCCD1}">
              <a14:hiddenFill xmlns="" xmlns:a14="http://schemas.microsoft.com/office/drawing/2010/main">
                <a:noFill/>
              </a14:hiddenFill>
            </a:ext>
          </a:extLst>
        </p:spPr>
      </p:cxnSp>
      <p:sp>
        <p:nvSpPr>
          <p:cNvPr id="8" name="Rectangle 2"/>
          <p:cNvSpPr txBox="1">
            <a:spLocks noChangeArrowheads="1"/>
          </p:cNvSpPr>
          <p:nvPr/>
        </p:nvSpPr>
        <p:spPr bwMode="auto">
          <a:xfrm>
            <a:off x="228600" y="381000"/>
            <a:ext cx="8458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sz="4800">
                <a:solidFill>
                  <a:srgbClr val="7F2A06"/>
                </a:solidFill>
                <a:latin typeface="Times" charset="0"/>
                <a:ea typeface="ＭＳ Ｐゴシック" charset="0"/>
                <a:cs typeface="ＭＳ Ｐゴシック" charset="0"/>
              </a:rPr>
              <a:t>Evidence:  data vs. interpretation</a:t>
            </a:r>
            <a:endParaRPr lang="en-US" sz="4800" dirty="0">
              <a:solidFill>
                <a:srgbClr val="7F2A06"/>
              </a:solidFill>
              <a:latin typeface="Times" charset="0"/>
              <a:ea typeface="ＭＳ Ｐゴシック" charset="0"/>
              <a:cs typeface="ＭＳ Ｐゴシック" charset="0"/>
            </a:endParaRPr>
          </a:p>
        </p:txBody>
      </p:sp>
      <p:sp>
        <p:nvSpPr>
          <p:cNvPr id="3" name="Right Brace 2"/>
          <p:cNvSpPr/>
          <p:nvPr/>
        </p:nvSpPr>
        <p:spPr bwMode="auto">
          <a:xfrm>
            <a:off x="1395111" y="2237890"/>
            <a:ext cx="910131" cy="2861710"/>
          </a:xfrm>
          <a:prstGeom prst="rightBrace">
            <a:avLst/>
          </a:prstGeom>
          <a:solidFill>
            <a:schemeClr val="accent1"/>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 name="TextBox 3"/>
          <p:cNvSpPr txBox="1"/>
          <p:nvPr/>
        </p:nvSpPr>
        <p:spPr>
          <a:xfrm>
            <a:off x="2110138" y="2859759"/>
            <a:ext cx="1475084" cy="646331"/>
          </a:xfrm>
          <a:prstGeom prst="rect">
            <a:avLst/>
          </a:prstGeom>
          <a:noFill/>
        </p:spPr>
        <p:txBody>
          <a:bodyPr wrap="none" rtlCol="0">
            <a:spAutoFit/>
          </a:bodyPr>
          <a:lstStyle/>
          <a:p>
            <a:r>
              <a:rPr lang="en-US" sz="3600" b="1" dirty="0"/>
              <a:t>+1°C</a:t>
            </a:r>
          </a:p>
        </p:txBody>
      </p:sp>
      <p:cxnSp>
        <p:nvCxnSpPr>
          <p:cNvPr id="16" name="Straight Connector 15"/>
          <p:cNvCxnSpPr/>
          <p:nvPr/>
        </p:nvCxnSpPr>
        <p:spPr bwMode="auto">
          <a:xfrm flipH="1">
            <a:off x="7774145" y="2280387"/>
            <a:ext cx="702366" cy="0"/>
          </a:xfrm>
          <a:prstGeom prst="line">
            <a:avLst/>
          </a:prstGeom>
          <a:solidFill>
            <a:schemeClr val="accent1"/>
          </a:solidFill>
          <a:ln w="50800" cap="flat" cmpd="sng" algn="ctr">
            <a:solidFill>
              <a:srgbClr val="008000"/>
            </a:solidFill>
            <a:prstDash val="solid"/>
            <a:round/>
            <a:headEnd type="none" w="med" len="med"/>
            <a:tailEnd type="none" w="med" len="med"/>
          </a:ln>
          <a:effectLst/>
        </p:spPr>
      </p:cxnSp>
      <p:sp>
        <p:nvSpPr>
          <p:cNvPr id="18" name="TextBox 17"/>
          <p:cNvSpPr txBox="1"/>
          <p:nvPr/>
        </p:nvSpPr>
        <p:spPr>
          <a:xfrm>
            <a:off x="4271931" y="1780049"/>
            <a:ext cx="3591048" cy="461665"/>
          </a:xfrm>
          <a:prstGeom prst="rect">
            <a:avLst/>
          </a:prstGeom>
          <a:noFill/>
        </p:spPr>
        <p:txBody>
          <a:bodyPr wrap="none" rtlCol="0">
            <a:spAutoFit/>
          </a:bodyPr>
          <a:lstStyle/>
          <a:p>
            <a:r>
              <a:rPr lang="en-US" b="1" dirty="0">
                <a:solidFill>
                  <a:srgbClr val="000090"/>
                </a:solidFill>
              </a:rPr>
              <a:t>No warming in 20+ years!</a:t>
            </a:r>
          </a:p>
        </p:txBody>
      </p:sp>
      <p:sp>
        <p:nvSpPr>
          <p:cNvPr id="11" name="TextBox 10">
            <a:extLst>
              <a:ext uri="{FF2B5EF4-FFF2-40B4-BE49-F238E27FC236}">
                <a16:creationId xmlns:a16="http://schemas.microsoft.com/office/drawing/2014/main" id="{996D8488-DF59-4984-BF51-1E7FB458E136}"/>
              </a:ext>
            </a:extLst>
          </p:cNvPr>
          <p:cNvSpPr txBox="1"/>
          <p:nvPr/>
        </p:nvSpPr>
        <p:spPr>
          <a:xfrm>
            <a:off x="4294771" y="4346780"/>
            <a:ext cx="3715312" cy="461665"/>
          </a:xfrm>
          <a:prstGeom prst="rect">
            <a:avLst/>
          </a:prstGeom>
          <a:noFill/>
        </p:spPr>
        <p:txBody>
          <a:bodyPr wrap="none" rtlCol="0">
            <a:spAutoFit/>
          </a:bodyPr>
          <a:lstStyle/>
          <a:p>
            <a:r>
              <a:rPr lang="en-US" b="1" dirty="0">
                <a:solidFill>
                  <a:srgbClr val="000090"/>
                </a:solidFill>
              </a:rPr>
              <a:t>No warming for ≈40 years!</a:t>
            </a:r>
          </a:p>
        </p:txBody>
      </p:sp>
      <p:cxnSp>
        <p:nvCxnSpPr>
          <p:cNvPr id="12" name="Straight Connector 11">
            <a:extLst>
              <a:ext uri="{FF2B5EF4-FFF2-40B4-BE49-F238E27FC236}">
                <a16:creationId xmlns:a16="http://schemas.microsoft.com/office/drawing/2014/main" id="{E68665E4-320A-4A51-9D2C-643BB912CA3D}"/>
              </a:ext>
            </a:extLst>
          </p:cNvPr>
          <p:cNvCxnSpPr>
            <a:cxnSpLocks/>
          </p:cNvCxnSpPr>
          <p:nvPr/>
        </p:nvCxnSpPr>
        <p:spPr bwMode="auto">
          <a:xfrm flipH="1">
            <a:off x="4792727" y="4076700"/>
            <a:ext cx="1679094" cy="9183"/>
          </a:xfrm>
          <a:prstGeom prst="line">
            <a:avLst/>
          </a:prstGeom>
          <a:solidFill>
            <a:schemeClr val="accent1"/>
          </a:solidFill>
          <a:ln w="50800" cap="flat" cmpd="sng" algn="ctr">
            <a:solidFill>
              <a:srgbClr val="008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250"/>
                            </p:stCondLst>
                            <p:childTnLst>
                              <p:par>
                                <p:cTn id="10" presetID="23" presetClass="entr" presetSubtype="16"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250"/>
                            </p:stCondLst>
                            <p:childTnLst>
                              <p:par>
                                <p:cTn id="15" presetID="10" presetClass="entr" presetSubtype="0" fill="hold" grpId="0" nodeType="after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4"/>
                                        </p:tgtEl>
                                        <p:attrNameLst>
                                          <p:attrName>style.visibility</p:attrName>
                                        </p:attrNameLst>
                                      </p:cBhvr>
                                      <p:to>
                                        <p:strVal val="hidden"/>
                                      </p:to>
                                    </p:set>
                                  </p:childTnLst>
                                </p:cTn>
                              </p:par>
                            </p:childTnLst>
                          </p:cTn>
                        </p:par>
                        <p:par>
                          <p:cTn id="28" fill="hold">
                            <p:stCondLst>
                              <p:cond delay="0"/>
                            </p:stCondLst>
                            <p:childTnLst>
                              <p:par>
                                <p:cTn id="29" presetID="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1000"/>
                            </p:stCondLst>
                            <p:childTnLst>
                              <p:par>
                                <p:cTn id="38" presetID="2" presetClass="entr" presetSubtype="4"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18"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0"/>
                <a:alpha val="58000"/>
              </a:schemeClr>
            </a:gs>
            <a:gs pos="100000">
              <a:srgbClr val="FFFF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ln>
            <a:miter lim="800000"/>
            <a:headEnd/>
            <a:tailEnd/>
          </a:ln>
        </p:spPr>
        <p:txBody>
          <a:bodyPr/>
          <a:lstStyle/>
          <a:p>
            <a:pPr>
              <a:defRPr/>
            </a:pPr>
            <a:r>
              <a:rPr lang="en-US" b="1" dirty="0">
                <a:solidFill>
                  <a:srgbClr val="FF0000"/>
                </a:solidFill>
                <a:effectLst>
                  <a:glow rad="215900">
                    <a:schemeClr val="bg1"/>
                  </a:glow>
                </a:effectLst>
              </a:rPr>
              <a:t>Beware of the scary story!</a:t>
            </a:r>
          </a:p>
        </p:txBody>
      </p:sp>
      <p:sp>
        <p:nvSpPr>
          <p:cNvPr id="128003" name="TextBox 3"/>
          <p:cNvSpPr txBox="1">
            <a:spLocks noChangeArrowheads="1"/>
          </p:cNvSpPr>
          <p:nvPr/>
        </p:nvSpPr>
        <p:spPr bwMode="auto">
          <a:xfrm>
            <a:off x="685800" y="2286000"/>
            <a:ext cx="7848600" cy="209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b="1"/>
              <a:t>"... The whole aim of practical politics is to keep the populace alarmed (and hence clamorous to be led to safety) by an endless series of hobgoblins, most of them imaginary." </a:t>
            </a:r>
          </a:p>
          <a:p>
            <a:r>
              <a:rPr lang="en-US" sz="1600" b="1"/>
              <a:t>				H.L. Mencken, In Defense of Women, II.13.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228600"/>
            <a:ext cx="8915400" cy="685800"/>
          </a:xfrm>
        </p:spPr>
        <p:txBody>
          <a:bodyPr/>
          <a:lstStyle/>
          <a:p>
            <a:pPr eaLnBrk="1" hangingPunct="1"/>
            <a:r>
              <a:rPr lang="en-US" sz="4000" b="1">
                <a:solidFill>
                  <a:srgbClr val="7F2A06"/>
                </a:solidFill>
                <a:latin typeface="Times" charset="0"/>
                <a:ea typeface="ＭＳ Ｐゴシック" charset="0"/>
                <a:cs typeface="ＭＳ Ｐゴシック" charset="0"/>
              </a:rPr>
              <a:t>What if we extend further back in time?</a:t>
            </a:r>
          </a:p>
        </p:txBody>
      </p:sp>
      <p:pic>
        <p:nvPicPr>
          <p:cNvPr id="6349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8751888"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228600"/>
            <a:ext cx="8915400" cy="685800"/>
          </a:xfrm>
        </p:spPr>
        <p:txBody>
          <a:bodyPr/>
          <a:lstStyle/>
          <a:p>
            <a:pPr eaLnBrk="1" hangingPunct="1"/>
            <a:r>
              <a:rPr lang="en-US" sz="4000" b="1" dirty="0">
                <a:solidFill>
                  <a:srgbClr val="7F2A06"/>
                </a:solidFill>
                <a:latin typeface="Times" charset="0"/>
                <a:ea typeface="ＭＳ Ｐゴシック" charset="0"/>
                <a:cs typeface="ＭＳ Ｐゴシック" charset="0"/>
              </a:rPr>
              <a:t>…. even further back?</a:t>
            </a:r>
          </a:p>
        </p:txBody>
      </p:sp>
      <p:pic>
        <p:nvPicPr>
          <p:cNvPr id="3" name="Picture 2"/>
          <p:cNvPicPr>
            <a:picLocks noChangeAspect="1"/>
          </p:cNvPicPr>
          <p:nvPr/>
        </p:nvPicPr>
        <p:blipFill>
          <a:blip r:embed="rId4"/>
          <a:stretch>
            <a:fillRect/>
          </a:stretch>
        </p:blipFill>
        <p:spPr>
          <a:xfrm>
            <a:off x="211672" y="971811"/>
            <a:ext cx="8796378" cy="5717646"/>
          </a:xfrm>
          <a:prstGeom prst="rect">
            <a:avLst/>
          </a:prstGeom>
        </p:spPr>
      </p:pic>
    </p:spTree>
    <p:extLst>
      <p:ext uri="{BB962C8B-B14F-4D97-AF65-F5344CB8AC3E}">
        <p14:creationId xmlns:p14="http://schemas.microsoft.com/office/powerpoint/2010/main" val="42863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42007" y="113137"/>
            <a:ext cx="8915400" cy="685800"/>
          </a:xfrm>
        </p:spPr>
        <p:txBody>
          <a:bodyPr/>
          <a:lstStyle/>
          <a:p>
            <a:pPr eaLnBrk="1" hangingPunct="1"/>
            <a:r>
              <a:rPr lang="en-US" sz="4000" b="1" dirty="0">
                <a:solidFill>
                  <a:srgbClr val="7F2A06"/>
                </a:solidFill>
                <a:latin typeface="Times" charset="0"/>
                <a:ea typeface="ＭＳ Ｐゴシック" charset="0"/>
                <a:cs typeface="ＭＳ Ｐゴシック" charset="0"/>
              </a:rPr>
              <a:t>Any time scale, same answer.</a:t>
            </a:r>
          </a:p>
        </p:txBody>
      </p:sp>
      <p:pic>
        <p:nvPicPr>
          <p:cNvPr id="2" name="Picture 1"/>
          <p:cNvPicPr>
            <a:picLocks noChangeAspect="1"/>
          </p:cNvPicPr>
          <p:nvPr/>
        </p:nvPicPr>
        <p:blipFill>
          <a:blip r:embed="rId4"/>
          <a:stretch>
            <a:fillRect/>
          </a:stretch>
        </p:blipFill>
        <p:spPr>
          <a:xfrm>
            <a:off x="0" y="817859"/>
            <a:ext cx="9144000" cy="5915025"/>
          </a:xfrm>
          <a:prstGeom prst="rect">
            <a:avLst/>
          </a:prstGeom>
        </p:spPr>
      </p:pic>
    </p:spTree>
    <p:extLst>
      <p:ext uri="{BB962C8B-B14F-4D97-AF65-F5344CB8AC3E}">
        <p14:creationId xmlns:p14="http://schemas.microsoft.com/office/powerpoint/2010/main" val="72213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381000"/>
            <a:ext cx="8458200" cy="762000"/>
          </a:xfrm>
        </p:spPr>
        <p:txBody>
          <a:bodyPr/>
          <a:lstStyle/>
          <a:p>
            <a:pPr eaLnBrk="1" hangingPunct="1"/>
            <a:r>
              <a:rPr lang="en-US" sz="4800" dirty="0">
                <a:solidFill>
                  <a:srgbClr val="7F2A06"/>
                </a:solidFill>
                <a:latin typeface="Times" charset="0"/>
                <a:ea typeface="ＭＳ Ｐゴシック" charset="0"/>
                <a:cs typeface="ＭＳ Ｐゴシック" charset="0"/>
              </a:rPr>
              <a:t>Evidence:  data vs. interpretation</a:t>
            </a:r>
          </a:p>
        </p:txBody>
      </p:sp>
      <p:pic>
        <p:nvPicPr>
          <p:cNvPr id="1026" name="Picture 2" descr="http://www.drroyspencer.com/wp-content/uploads/UAH_LT_1979_thru_September_2021_v6.jpg">
            <a:extLst>
              <a:ext uri="{FF2B5EF4-FFF2-40B4-BE49-F238E27FC236}">
                <a16:creationId xmlns:a16="http://schemas.microsoft.com/office/drawing/2014/main" id="{47F70574-6354-44FB-AD78-609DDA77C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87" y="2268245"/>
            <a:ext cx="7134225"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2BD7E-E487-49E2-AFAE-30D0395392BD}"/>
              </a:ext>
            </a:extLst>
          </p:cNvPr>
          <p:cNvSpPr txBox="1"/>
          <p:nvPr/>
        </p:nvSpPr>
        <p:spPr>
          <a:xfrm>
            <a:off x="1004887" y="1447061"/>
            <a:ext cx="7203895" cy="646331"/>
          </a:xfrm>
          <a:prstGeom prst="rect">
            <a:avLst/>
          </a:prstGeom>
          <a:noFill/>
        </p:spPr>
        <p:txBody>
          <a:bodyPr wrap="none" rtlCol="0">
            <a:spAutoFit/>
          </a:bodyPr>
          <a:lstStyle/>
          <a:p>
            <a:r>
              <a:rPr lang="en-US" sz="3600" b="1" dirty="0">
                <a:solidFill>
                  <a:srgbClr val="985102"/>
                </a:solidFill>
              </a:rPr>
              <a:t>Satellite temperature data shows….</a:t>
            </a:r>
          </a:p>
        </p:txBody>
      </p:sp>
    </p:spTree>
    <p:extLst>
      <p:ext uri="{BB962C8B-B14F-4D97-AF65-F5344CB8AC3E}">
        <p14:creationId xmlns:p14="http://schemas.microsoft.com/office/powerpoint/2010/main" val="77225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228600" y="381000"/>
            <a:ext cx="8534400" cy="762000"/>
          </a:xfrm>
        </p:spPr>
        <p:txBody>
          <a:bodyPr/>
          <a:lstStyle/>
          <a:p>
            <a:pPr eaLnBrk="1" hangingPunct="1"/>
            <a:r>
              <a:rPr lang="en-US" sz="3600" b="1">
                <a:solidFill>
                  <a:srgbClr val="7F2A06"/>
                </a:solidFill>
                <a:latin typeface="Times" charset="0"/>
                <a:ea typeface="ＭＳ Ｐゴシック" charset="0"/>
                <a:cs typeface="ＭＳ Ｐゴシック" charset="0"/>
              </a:rPr>
              <a:t>Theory:  Rising CO</a:t>
            </a:r>
            <a:r>
              <a:rPr lang="en-US" sz="3600" b="1" baseline="-25000">
                <a:solidFill>
                  <a:srgbClr val="7F2A06"/>
                </a:solidFill>
                <a:latin typeface="Times" charset="0"/>
                <a:ea typeface="ＭＳ Ｐゴシック" charset="0"/>
                <a:cs typeface="ＭＳ Ｐゴシック" charset="0"/>
              </a:rPr>
              <a:t>2</a:t>
            </a:r>
            <a:r>
              <a:rPr lang="en-US" sz="3600" b="1">
                <a:solidFill>
                  <a:srgbClr val="7F2A06"/>
                </a:solidFill>
                <a:latin typeface="Times" charset="0"/>
                <a:ea typeface="ＭＳ Ｐゴシック" charset="0"/>
                <a:cs typeface="ＭＳ Ｐゴシック" charset="0"/>
              </a:rPr>
              <a:t> is causing warming</a:t>
            </a:r>
          </a:p>
        </p:txBody>
      </p:sp>
      <p:pic>
        <p:nvPicPr>
          <p:cNvPr id="6758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371600"/>
            <a:ext cx="6680200" cy="478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828800" y="2209800"/>
            <a:ext cx="32004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b="1" dirty="0">
                <a:solidFill>
                  <a:srgbClr val="FFFF00"/>
                </a:solidFill>
              </a:rPr>
              <a:t>So, what happened here?</a:t>
            </a:r>
          </a:p>
        </p:txBody>
      </p:sp>
      <p:cxnSp>
        <p:nvCxnSpPr>
          <p:cNvPr id="8" name="Straight Arrow Connector 7"/>
          <p:cNvCxnSpPr>
            <a:cxnSpLocks noChangeShapeType="1"/>
          </p:cNvCxnSpPr>
          <p:nvPr/>
        </p:nvCxnSpPr>
        <p:spPr bwMode="auto">
          <a:xfrm>
            <a:off x="3352800" y="2819400"/>
            <a:ext cx="1828800" cy="914400"/>
          </a:xfrm>
          <a:prstGeom prst="straightConnector1">
            <a:avLst/>
          </a:prstGeom>
          <a:noFill/>
          <a:ln w="50800">
            <a:solidFill>
              <a:srgbClr val="FFFF00"/>
            </a:solidFill>
            <a:round/>
            <a:headEnd/>
            <a:tailEnd type="arrow" w="med" len="med"/>
          </a:ln>
          <a:extLst>
            <a:ext uri="{909E8E84-426E-40dd-AFC4-6F175D3DCCD1}">
              <a14:hiddenFill xmlns=""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1000"/>
                            </p:stCondLst>
                            <p:childTnLst>
                              <p:par>
                                <p:cTn id="8" presetID="22" presetClass="entr" presetSubtype="8" fill="hold" nodeType="afterEffect">
                                  <p:stCondLst>
                                    <p:cond delay="1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228600" y="381000"/>
            <a:ext cx="8534400" cy="762000"/>
          </a:xfrm>
        </p:spPr>
        <p:txBody>
          <a:bodyPr/>
          <a:lstStyle/>
          <a:p>
            <a:pPr eaLnBrk="1" hangingPunct="1"/>
            <a:r>
              <a:rPr lang="en-US" sz="3600" b="1">
                <a:solidFill>
                  <a:srgbClr val="7F2A06"/>
                </a:solidFill>
                <a:latin typeface="Times" charset="0"/>
                <a:ea typeface="ＭＳ Ｐゴシック" charset="0"/>
                <a:cs typeface="ＭＳ Ｐゴシック" charset="0"/>
              </a:rPr>
              <a:t>Theory:  Rising CO</a:t>
            </a:r>
            <a:r>
              <a:rPr lang="en-US" sz="3600" b="1" baseline="-25000">
                <a:solidFill>
                  <a:srgbClr val="7F2A06"/>
                </a:solidFill>
                <a:latin typeface="Times" charset="0"/>
                <a:ea typeface="ＭＳ Ｐゴシック" charset="0"/>
                <a:cs typeface="ＭＳ Ｐゴシック" charset="0"/>
              </a:rPr>
              <a:t>2</a:t>
            </a:r>
            <a:r>
              <a:rPr lang="en-US" sz="3600" b="1">
                <a:solidFill>
                  <a:srgbClr val="7F2A06"/>
                </a:solidFill>
                <a:latin typeface="Times" charset="0"/>
                <a:ea typeface="ＭＳ Ｐゴシック" charset="0"/>
                <a:cs typeface="ＭＳ Ｐゴシック" charset="0"/>
              </a:rPr>
              <a:t> is causing warming</a:t>
            </a:r>
          </a:p>
        </p:txBody>
      </p:sp>
      <p:pic>
        <p:nvPicPr>
          <p:cNvPr id="3" name="Picture 2"/>
          <p:cNvPicPr>
            <a:picLocks noChangeAspect="1"/>
          </p:cNvPicPr>
          <p:nvPr/>
        </p:nvPicPr>
        <p:blipFill>
          <a:blip r:embed="rId4"/>
          <a:stretch>
            <a:fillRect/>
          </a:stretch>
        </p:blipFill>
        <p:spPr>
          <a:xfrm>
            <a:off x="490693" y="1114120"/>
            <a:ext cx="8162611" cy="5599551"/>
          </a:xfrm>
          <a:prstGeom prst="rect">
            <a:avLst/>
          </a:prstGeom>
        </p:spPr>
      </p:pic>
      <p:sp>
        <p:nvSpPr>
          <p:cNvPr id="4" name="TextBox 3"/>
          <p:cNvSpPr txBox="1">
            <a:spLocks noChangeArrowheads="1"/>
          </p:cNvSpPr>
          <p:nvPr/>
        </p:nvSpPr>
        <p:spPr bwMode="auto">
          <a:xfrm>
            <a:off x="3974386" y="5385023"/>
            <a:ext cx="252010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b="1" dirty="0">
                <a:solidFill>
                  <a:srgbClr val="800000"/>
                </a:solidFill>
              </a:rPr>
              <a:t>…. and here?</a:t>
            </a:r>
          </a:p>
        </p:txBody>
      </p:sp>
      <p:cxnSp>
        <p:nvCxnSpPr>
          <p:cNvPr id="5" name="Straight Arrow Connector 4"/>
          <p:cNvCxnSpPr>
            <a:cxnSpLocks noChangeShapeType="1"/>
          </p:cNvCxnSpPr>
          <p:nvPr/>
        </p:nvCxnSpPr>
        <p:spPr bwMode="auto">
          <a:xfrm flipH="1" flipV="1">
            <a:off x="6427138" y="4339473"/>
            <a:ext cx="28865" cy="885212"/>
          </a:xfrm>
          <a:prstGeom prst="straightConnector1">
            <a:avLst/>
          </a:prstGeom>
          <a:noFill/>
          <a:ln w="76200" cmpd="sng">
            <a:solidFill>
              <a:srgbClr val="800000"/>
            </a:solidFill>
            <a:round/>
            <a:headEnd/>
            <a:tailEnd type="arrow"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38251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path" presetSubtype="0" accel="50000" decel="50000" fill="hold" nodeType="afterEffect">
                                  <p:stCondLst>
                                    <p:cond delay="100"/>
                                  </p:stCondLst>
                                  <p:childTnLst>
                                    <p:animMotion origin="layout" path="M 1.40327E-6 4.16474E-7 L 0.13581 -0.00069 " pathEditMode="relative" rAng="0" ptsTypes="AA">
                                      <p:cBhvr>
                                        <p:cTn id="11" dur="2000" fill="hold"/>
                                        <p:tgtEl>
                                          <p:spTgt spid="5"/>
                                        </p:tgtEl>
                                        <p:attrNameLst>
                                          <p:attrName>ppt_x</p:attrName>
                                          <p:attrName>ppt_y</p:attrName>
                                        </p:attrNameLst>
                                      </p:cBhvr>
                                      <p:rCtr x="679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3528</TotalTime>
  <Words>720</Words>
  <Application>Microsoft Office PowerPoint</Application>
  <PresentationFormat>On-screen Show (4:3)</PresentationFormat>
  <Paragraphs>101</Paragraphs>
  <Slides>30</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Times</vt:lpstr>
      <vt:lpstr>Blank Presentation</vt:lpstr>
      <vt:lpstr>Scientific Method:  Global Warming</vt:lpstr>
      <vt:lpstr>Evidence:  data vs. interpretation</vt:lpstr>
      <vt:lpstr>PowerPoint Presentation</vt:lpstr>
      <vt:lpstr>What if we extend further back in time?</vt:lpstr>
      <vt:lpstr>…. even further back?</vt:lpstr>
      <vt:lpstr>Any time scale, same answer.</vt:lpstr>
      <vt:lpstr>Evidence:  data vs. interpretation</vt:lpstr>
      <vt:lpstr>Theory:  Rising CO2 is causing warming</vt:lpstr>
      <vt:lpstr>Theory:  Rising CO2 is causing warming</vt:lpstr>
      <vt:lpstr>PowerPoint Presentation</vt:lpstr>
      <vt:lpstr>PowerPoint Presentation</vt:lpstr>
      <vt:lpstr>PowerPoint Presentation</vt:lpstr>
      <vt:lpstr>PowerPoint Presentation</vt:lpstr>
      <vt:lpstr>Science? Scientific Method?</vt:lpstr>
      <vt:lpstr>Scientific Consensus</vt:lpstr>
      <vt:lpstr>Scientific Consensus</vt:lpstr>
      <vt:lpstr>Scientific Consensus</vt:lpstr>
      <vt:lpstr>Scientific Consensus</vt:lpstr>
      <vt:lpstr>Science? Scientific Method?</vt:lpstr>
      <vt:lpstr>Science? Scientific Method?</vt:lpstr>
      <vt:lpstr>Science? Scientific Method?</vt:lpstr>
      <vt:lpstr>Science? Scientific Method?</vt:lpstr>
      <vt:lpstr>Other Examples?</vt:lpstr>
      <vt:lpstr>Other Examples?</vt:lpstr>
      <vt:lpstr>Other Examples?</vt:lpstr>
      <vt:lpstr>Other Examples?</vt:lpstr>
      <vt:lpstr>Other Examples?</vt:lpstr>
      <vt:lpstr>Other Examples?</vt:lpstr>
      <vt:lpstr>Other Examples?</vt:lpstr>
      <vt:lpstr>Beware of the scary story!</vt:lpstr>
    </vt:vector>
  </TitlesOfParts>
  <Company>PVCC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Geography?</dc:title>
  <dc:creator>Kurt Hill</dc:creator>
  <cp:lastModifiedBy>Hill,Kurt R</cp:lastModifiedBy>
  <cp:revision>508</cp:revision>
  <dcterms:created xsi:type="dcterms:W3CDTF">2012-08-22T16:18:14Z</dcterms:created>
  <dcterms:modified xsi:type="dcterms:W3CDTF">2023-10-10T20:07:24Z</dcterms:modified>
</cp:coreProperties>
</file>